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90" r:id="rId2"/>
  </p:sldMasterIdLst>
  <p:sldIdLst>
    <p:sldId id="258" r:id="rId3"/>
    <p:sldId id="263" r:id="rId4"/>
    <p:sldId id="321" r:id="rId5"/>
    <p:sldId id="323" r:id="rId6"/>
    <p:sldId id="329" r:id="rId7"/>
    <p:sldId id="328" r:id="rId8"/>
    <p:sldId id="330" r:id="rId9"/>
    <p:sldId id="331" r:id="rId10"/>
    <p:sldId id="332" r:id="rId11"/>
    <p:sldId id="333" r:id="rId12"/>
    <p:sldId id="334" r:id="rId13"/>
    <p:sldId id="335" r:id="rId14"/>
    <p:sldId id="324" r:id="rId15"/>
    <p:sldId id="336" r:id="rId16"/>
    <p:sldId id="337" r:id="rId17"/>
    <p:sldId id="325" r:id="rId18"/>
    <p:sldId id="327" r:id="rId19"/>
    <p:sldId id="32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96" y="6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jpeg>
</file>

<file path=ppt/media/image6.jpe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B7189-5CD3-2A38-C37E-A525338621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DB8C004-7C65-EB6D-CE63-9141F65CE5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748FCB2-9C2F-A2A5-687C-A80FD1FFD014}"/>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5" name="Footer Placeholder 4">
            <a:extLst>
              <a:ext uri="{FF2B5EF4-FFF2-40B4-BE49-F238E27FC236}">
                <a16:creationId xmlns:a16="http://schemas.microsoft.com/office/drawing/2014/main" id="{09ED2DA4-F9B7-8703-AB07-68EAE911FBE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060CC1B-0922-8403-D16F-131F783EF4C3}"/>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719101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A5675-DF22-76FD-86FF-0F5377DD69E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1FF25F9-CBF0-73AD-BAE4-5DFCB06EFA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54191C8-82BB-E104-8053-28839199BEFC}"/>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5" name="Footer Placeholder 4">
            <a:extLst>
              <a:ext uri="{FF2B5EF4-FFF2-40B4-BE49-F238E27FC236}">
                <a16:creationId xmlns:a16="http://schemas.microsoft.com/office/drawing/2014/main" id="{B81A0C99-43B1-3139-117F-325E4A5956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7ADCD6-15F2-AE4D-1B65-257A0DA15B4E}"/>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536473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96153F-0243-0337-0CBC-A840AC1960C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CC77492-8B9A-EE61-6E85-E09B0F9A36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A60DD3B-CBAF-B7AC-E615-B2C0AE22341F}"/>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5" name="Footer Placeholder 4">
            <a:extLst>
              <a:ext uri="{FF2B5EF4-FFF2-40B4-BE49-F238E27FC236}">
                <a16:creationId xmlns:a16="http://schemas.microsoft.com/office/drawing/2014/main" id="{1D9B163D-6C0C-DFA1-BF6A-F04D2A7A990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A923E4-93E6-1073-EC71-FE20DD387281}"/>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31715316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2023-12-22</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0" y="836712"/>
            <a:ext cx="12192000" cy="1364712"/>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rgbClr val="06266B"/>
                </a:solidFill>
                <a:effectLst/>
                <a:latin typeface="+mj-lt"/>
                <a:ea typeface="맑은 고딕" pitchFamily="50" charset="-127"/>
                <a:cs typeface="+mj-cs"/>
              </a:defRPr>
            </a:lvl1pPr>
          </a:lstStyle>
          <a:p>
            <a:endParaRPr lang="en-US" altLang="ko-KR" dirty="0"/>
          </a:p>
        </p:txBody>
      </p:sp>
    </p:spTree>
    <p:extLst>
      <p:ext uri="{BB962C8B-B14F-4D97-AF65-F5344CB8AC3E}">
        <p14:creationId xmlns:p14="http://schemas.microsoft.com/office/powerpoint/2010/main" val="1210245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2023-12-22</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extLst>
      <p:ext uri="{BB962C8B-B14F-4D97-AF65-F5344CB8AC3E}">
        <p14:creationId xmlns:p14="http://schemas.microsoft.com/office/powerpoint/2010/main" val="29107584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날짜 개체 틀 1"/>
          <p:cNvSpPr>
            <a:spLocks noGrp="1"/>
          </p:cNvSpPr>
          <p:nvPr>
            <p:ph type="dt" sz="half" idx="10"/>
          </p:nvPr>
        </p:nvSpPr>
        <p:spPr>
          <a:xfrm>
            <a:off x="609600" y="6429397"/>
            <a:ext cx="2844800" cy="292079"/>
          </a:xfrm>
        </p:spPr>
        <p:txBody>
          <a:bodyPr/>
          <a:lstStyle/>
          <a:p>
            <a:fld id="{ED3D6733-6F27-4404-AB51-585418F146E5}" type="datetimeFigureOut">
              <a:rPr lang="ko-KR" altLang="en-US" smtClean="0"/>
              <a:pPr/>
              <a:t>2023-12-22</a:t>
            </a:fld>
            <a:endParaRPr lang="ko-KR" altLang="en-US"/>
          </a:p>
        </p:txBody>
      </p:sp>
      <p:sp>
        <p:nvSpPr>
          <p:cNvPr id="9" name="바닥글 개체 틀 2"/>
          <p:cNvSpPr>
            <a:spLocks noGrp="1"/>
          </p:cNvSpPr>
          <p:nvPr>
            <p:ph type="ftr" sz="quarter" idx="11"/>
          </p:nvPr>
        </p:nvSpPr>
        <p:spPr>
          <a:xfrm>
            <a:off x="4165600" y="6429397"/>
            <a:ext cx="3860800" cy="292079"/>
          </a:xfrm>
        </p:spPr>
        <p:txBody>
          <a:bodyPr/>
          <a:lstStyle/>
          <a:p>
            <a:endParaRPr lang="ko-KR" altLang="en-US"/>
          </a:p>
        </p:txBody>
      </p:sp>
      <p:sp>
        <p:nvSpPr>
          <p:cNvPr id="10" name="슬라이드 번호 개체 틀 3"/>
          <p:cNvSpPr>
            <a:spLocks noGrp="1"/>
          </p:cNvSpPr>
          <p:nvPr>
            <p:ph type="sldNum" sz="quarter" idx="12"/>
          </p:nvPr>
        </p:nvSpPr>
        <p:spPr>
          <a:xfrm>
            <a:off x="8737600" y="6429397"/>
            <a:ext cx="2844800" cy="292079"/>
          </a:xfrm>
        </p:spPr>
        <p:txBody>
          <a:bodyPr/>
          <a:lstStyle/>
          <a:p>
            <a:fld id="{EE6BC638-39B7-4287-91A7-2A3DDA573295}" type="slidenum">
              <a:rPr lang="ko-KR" altLang="en-US" smtClean="0"/>
              <a:pPr/>
              <a:t>‹#›</a:t>
            </a:fld>
            <a:endParaRPr lang="ko-KR" altLang="en-US"/>
          </a:p>
        </p:txBody>
      </p:sp>
    </p:spTree>
    <p:extLst>
      <p:ext uri="{BB962C8B-B14F-4D97-AF65-F5344CB8AC3E}">
        <p14:creationId xmlns:p14="http://schemas.microsoft.com/office/powerpoint/2010/main" val="22129531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239349" y="87429"/>
            <a:ext cx="1021492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p>
            <a:fld id="{ED3D6733-6F27-4404-AB51-585418F146E5}" type="datetimeFigureOut">
              <a:rPr lang="ko-KR" altLang="en-US" smtClean="0"/>
              <a:pPr/>
              <a:t>2023-12-22</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527382" y="1412776"/>
            <a:ext cx="11203367" cy="4953694"/>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extLst>
      <p:ext uri="{BB962C8B-B14F-4D97-AF65-F5344CB8AC3E}">
        <p14:creationId xmlns:p14="http://schemas.microsoft.com/office/powerpoint/2010/main" val="31091279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609600" y="6500835"/>
            <a:ext cx="2844800" cy="220641"/>
          </a:xfrm>
        </p:spPr>
        <p:txBody>
          <a:bodyPr/>
          <a:lstStyle/>
          <a:p>
            <a:fld id="{ED3D6733-6F27-4404-AB51-585418F146E5}" type="datetimeFigureOut">
              <a:rPr lang="ko-KR" altLang="en-US" smtClean="0"/>
              <a:pPr/>
              <a:t>2023-12-22</a:t>
            </a:fld>
            <a:endParaRPr lang="ko-KR" altLang="en-US"/>
          </a:p>
        </p:txBody>
      </p:sp>
      <p:sp>
        <p:nvSpPr>
          <p:cNvPr id="5" name="바닥글 개체 틀 4"/>
          <p:cNvSpPr>
            <a:spLocks noGrp="1"/>
          </p:cNvSpPr>
          <p:nvPr>
            <p:ph type="ftr" sz="quarter" idx="11"/>
          </p:nvPr>
        </p:nvSpPr>
        <p:spPr>
          <a:xfrm>
            <a:off x="4165600" y="6500835"/>
            <a:ext cx="3860800" cy="220641"/>
          </a:xfrm>
        </p:spPr>
        <p:txBody>
          <a:bodyPr/>
          <a:lstStyle/>
          <a:p>
            <a:endParaRPr lang="ko-KR" altLang="en-US"/>
          </a:p>
        </p:txBody>
      </p:sp>
      <p:sp>
        <p:nvSpPr>
          <p:cNvPr id="6" name="슬라이드 번호 개체 틀 5"/>
          <p:cNvSpPr>
            <a:spLocks noGrp="1"/>
          </p:cNvSpPr>
          <p:nvPr>
            <p:ph type="sldNum" sz="quarter" idx="12"/>
          </p:nvPr>
        </p:nvSpPr>
        <p:spPr>
          <a:xfrm>
            <a:off x="8737600" y="6500835"/>
            <a:ext cx="2844800" cy="220641"/>
          </a:xfrm>
        </p:spPr>
        <p:txBody>
          <a:body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527382" y="1412776"/>
            <a:ext cx="11203367" cy="4953694"/>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8" name="제목 1"/>
          <p:cNvSpPr>
            <a:spLocks noGrp="1"/>
          </p:cNvSpPr>
          <p:nvPr>
            <p:ph type="title"/>
          </p:nvPr>
        </p:nvSpPr>
        <p:spPr>
          <a:xfrm>
            <a:off x="239349" y="87429"/>
            <a:ext cx="1021492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06266B"/>
                </a:solidFill>
                <a:effectLst/>
                <a:latin typeface="+mj-lt"/>
                <a:ea typeface="맑은 고딕" pitchFamily="50" charset="-127"/>
                <a:cs typeface="+mj-cs"/>
              </a:defRPr>
            </a:lvl1pPr>
          </a:lstStyle>
          <a:p>
            <a:r>
              <a:rPr lang="ko-KR" altLang="en-US" dirty="0"/>
              <a:t>마스터 제목 스타일 편집</a:t>
            </a:r>
          </a:p>
        </p:txBody>
      </p:sp>
    </p:spTree>
    <p:extLst>
      <p:ext uri="{BB962C8B-B14F-4D97-AF65-F5344CB8AC3E}">
        <p14:creationId xmlns:p14="http://schemas.microsoft.com/office/powerpoint/2010/main" val="15170428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2023-12-22</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2569531" y="2708920"/>
            <a:ext cx="7654927" cy="1440161"/>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rgbClr val="06266B"/>
                </a:solidFill>
                <a:effectLst/>
                <a:latin typeface="+mj-lt"/>
                <a:ea typeface="맑은 고딕" pitchFamily="50" charset="-127"/>
                <a:cs typeface="+mj-cs"/>
              </a:defRPr>
            </a:lvl1pPr>
          </a:lstStyle>
          <a:p>
            <a:endParaRPr lang="en-US" altLang="ko-KR" dirty="0"/>
          </a:p>
        </p:txBody>
      </p:sp>
    </p:spTree>
    <p:extLst>
      <p:ext uri="{BB962C8B-B14F-4D97-AF65-F5344CB8AC3E}">
        <p14:creationId xmlns:p14="http://schemas.microsoft.com/office/powerpoint/2010/main" val="1644501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67B7B-B420-B574-9E65-23F3376B3F6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894F3D7-B682-1E1D-1E6B-34CC70F23A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CF5A165-5FD1-B7C5-2A7F-94B82417125E}"/>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5" name="Footer Placeholder 4">
            <a:extLst>
              <a:ext uri="{FF2B5EF4-FFF2-40B4-BE49-F238E27FC236}">
                <a16:creationId xmlns:a16="http://schemas.microsoft.com/office/drawing/2014/main" id="{7E61917E-AEB8-3F01-CB20-7637985578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3656574-3663-AA61-3CBC-5E2C6A8A7B22}"/>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4134234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0E75C-C356-A86F-72BA-64BE574AAF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9D2BE3F-7413-9140-6245-1A27D0B231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C99ED6-D56B-08C9-588D-1A2D494AF5C0}"/>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5" name="Footer Placeholder 4">
            <a:extLst>
              <a:ext uri="{FF2B5EF4-FFF2-40B4-BE49-F238E27FC236}">
                <a16:creationId xmlns:a16="http://schemas.microsoft.com/office/drawing/2014/main" id="{57099C45-724D-7F85-B817-799092BA86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FCA955-5700-61F4-BEF9-3BC6C22DC7BD}"/>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28467744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5DA83-0205-DC3E-A7B1-3995C93DC6A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81183D5-A903-B4BC-5CF4-436884AF12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27B765C-0F75-F5E7-00B5-512655F589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6FB2835-951D-F946-04BB-8B42EF01D7BD}"/>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6" name="Footer Placeholder 5">
            <a:extLst>
              <a:ext uri="{FF2B5EF4-FFF2-40B4-BE49-F238E27FC236}">
                <a16:creationId xmlns:a16="http://schemas.microsoft.com/office/drawing/2014/main" id="{4C86D079-FE91-726A-9C90-B6B0E2E4167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F28ABA-A2EB-F847-3B68-4703D86423AD}"/>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1424637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E6ACC-DB33-663F-EAD2-0784214FB90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BCEAF4E-7427-2C11-FB60-BFA5318A83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C8C878-29EB-0796-6A18-54014B8EC1A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998F16C-C1F3-EDC5-3742-74C4494BA2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F1226D-FCBA-ECF9-68DB-4E7BE4FFA3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40E2C46-941F-94EE-71A7-E94D564E626E}"/>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8" name="Footer Placeholder 7">
            <a:extLst>
              <a:ext uri="{FF2B5EF4-FFF2-40B4-BE49-F238E27FC236}">
                <a16:creationId xmlns:a16="http://schemas.microsoft.com/office/drawing/2014/main" id="{8E8C7653-4429-2EE5-B21A-44F5EFC620B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598F1DC-03F5-789D-6456-23E93B84895E}"/>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704692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CD736-6D81-4DCA-869B-0B561B6C7BB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26F2FCE-A36B-440B-C31A-EB4BDEE77A2E}"/>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4" name="Footer Placeholder 3">
            <a:extLst>
              <a:ext uri="{FF2B5EF4-FFF2-40B4-BE49-F238E27FC236}">
                <a16:creationId xmlns:a16="http://schemas.microsoft.com/office/drawing/2014/main" id="{2F537E0D-912B-4F5A-0DF3-FB7D1EE6E7C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BD39EF1-10AC-2406-5946-3F4021DE7BC2}"/>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3492495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9E335F-F99D-769D-A58F-35D5F3D65811}"/>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3" name="Footer Placeholder 2">
            <a:extLst>
              <a:ext uri="{FF2B5EF4-FFF2-40B4-BE49-F238E27FC236}">
                <a16:creationId xmlns:a16="http://schemas.microsoft.com/office/drawing/2014/main" id="{5DFFB906-A0A4-D9D1-DD70-530A73D1FF6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B502133-53A2-86A5-25C7-2F9BC071155A}"/>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1426426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28B24-A8CF-283F-E0BE-23C001C6D1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10D1BE6-D8BC-3515-5403-DD87D768DA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CEB79E3-ECA6-B933-4636-DB0DFDE250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6E1A9A-103B-CFC4-84F9-64B1EAAB356F}"/>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6" name="Footer Placeholder 5">
            <a:extLst>
              <a:ext uri="{FF2B5EF4-FFF2-40B4-BE49-F238E27FC236}">
                <a16:creationId xmlns:a16="http://schemas.microsoft.com/office/drawing/2014/main" id="{B0B2E9F2-89E0-367A-5549-1AE48037DDF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D528E0C-6885-F6C8-DFC9-8A93D995F62D}"/>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2619212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4087A-9F5D-4CCA-4392-E371097675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6C142AD-09F9-A2E3-4B6A-A57EEF8B83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F69823C-F150-CFDF-4F45-71B87D07F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064F28-30AD-12D2-3A12-6770602BA8EB}"/>
              </a:ext>
            </a:extLst>
          </p:cNvPr>
          <p:cNvSpPr>
            <a:spLocks noGrp="1"/>
          </p:cNvSpPr>
          <p:nvPr>
            <p:ph type="dt" sz="half" idx="10"/>
          </p:nvPr>
        </p:nvSpPr>
        <p:spPr/>
        <p:txBody>
          <a:bodyPr/>
          <a:lstStyle/>
          <a:p>
            <a:fld id="{8CE3D841-B701-43F0-A795-450375EB4394}" type="datetimeFigureOut">
              <a:rPr lang="en-IN" smtClean="0"/>
              <a:t>22-12-2023</a:t>
            </a:fld>
            <a:endParaRPr lang="en-IN"/>
          </a:p>
        </p:txBody>
      </p:sp>
      <p:sp>
        <p:nvSpPr>
          <p:cNvPr id="6" name="Footer Placeholder 5">
            <a:extLst>
              <a:ext uri="{FF2B5EF4-FFF2-40B4-BE49-F238E27FC236}">
                <a16:creationId xmlns:a16="http://schemas.microsoft.com/office/drawing/2014/main" id="{41E224C8-F302-DED1-06A3-E50A42AB46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6F30B64-359D-682C-FB55-4B9E1797C293}"/>
              </a:ext>
            </a:extLst>
          </p:cNvPr>
          <p:cNvSpPr>
            <a:spLocks noGrp="1"/>
          </p:cNvSpPr>
          <p:nvPr>
            <p:ph type="sldNum" sz="quarter" idx="12"/>
          </p:nvPr>
        </p:nvSpPr>
        <p:spPr/>
        <p:txBody>
          <a:bodyPr/>
          <a:lstStyle/>
          <a:p>
            <a:fld id="{05AE06F8-E2AE-457A-98BD-177406C38237}" type="slidenum">
              <a:rPr lang="en-IN" smtClean="0"/>
              <a:t>‹#›</a:t>
            </a:fld>
            <a:endParaRPr lang="en-IN"/>
          </a:p>
        </p:txBody>
      </p:sp>
    </p:spTree>
    <p:extLst>
      <p:ext uri="{BB962C8B-B14F-4D97-AF65-F5344CB8AC3E}">
        <p14:creationId xmlns:p14="http://schemas.microsoft.com/office/powerpoint/2010/main" val="32777085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F640F4-F3C0-ED88-93E4-6D745854CD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D99A7DB-C3CC-D60A-C093-4B9634A338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E192404-F583-580B-D0FE-C0551AA242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E3D841-B701-43F0-A795-450375EB4394}" type="datetimeFigureOut">
              <a:rPr lang="en-IN" smtClean="0"/>
              <a:t>22-12-2023</a:t>
            </a:fld>
            <a:endParaRPr lang="en-IN"/>
          </a:p>
        </p:txBody>
      </p:sp>
      <p:sp>
        <p:nvSpPr>
          <p:cNvPr id="5" name="Footer Placeholder 4">
            <a:extLst>
              <a:ext uri="{FF2B5EF4-FFF2-40B4-BE49-F238E27FC236}">
                <a16:creationId xmlns:a16="http://schemas.microsoft.com/office/drawing/2014/main" id="{BBDB85AE-8A40-DE25-85D3-5A9E814A6E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0B58F6C-E5AB-393A-4050-AA0BF05E3D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AE06F8-E2AE-457A-98BD-177406C38237}" type="slidenum">
              <a:rPr lang="en-IN" smtClean="0"/>
              <a:t>‹#›</a:t>
            </a:fld>
            <a:endParaRPr lang="en-IN"/>
          </a:p>
        </p:txBody>
      </p:sp>
    </p:spTree>
    <p:extLst>
      <p:ext uri="{BB962C8B-B14F-4D97-AF65-F5344CB8AC3E}">
        <p14:creationId xmlns:p14="http://schemas.microsoft.com/office/powerpoint/2010/main" val="20400609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600" y="19026"/>
            <a:ext cx="109728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600" y="1062021"/>
            <a:ext cx="109728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600" y="6429397"/>
            <a:ext cx="28448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2023-12-22</a:t>
            </a:fld>
            <a:endParaRPr lang="ko-KR" altLang="en-US"/>
          </a:p>
        </p:txBody>
      </p:sp>
      <p:sp>
        <p:nvSpPr>
          <p:cNvPr id="5" name="바닥글 개체 틀 4"/>
          <p:cNvSpPr>
            <a:spLocks noGrp="1"/>
          </p:cNvSpPr>
          <p:nvPr>
            <p:ph type="ftr" sz="quarter" idx="3"/>
          </p:nvPr>
        </p:nvSpPr>
        <p:spPr>
          <a:xfrm>
            <a:off x="4165600" y="6429397"/>
            <a:ext cx="38608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7600" y="6429397"/>
            <a:ext cx="28448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extLst>
      <p:ext uri="{BB962C8B-B14F-4D97-AF65-F5344CB8AC3E}">
        <p14:creationId xmlns:p14="http://schemas.microsoft.com/office/powerpoint/2010/main" val="3679344574"/>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9B8B251-A55A-F4F3-6AF1-0F52AD864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0"/>
            <a:ext cx="12191998" cy="6858000"/>
          </a:xfrm>
          <a:prstGeom prst="rect">
            <a:avLst/>
          </a:prstGeom>
        </p:spPr>
      </p:pic>
      <p:sp>
        <p:nvSpPr>
          <p:cNvPr id="11" name="Freeform: Shape 10">
            <a:extLst>
              <a:ext uri="{FF2B5EF4-FFF2-40B4-BE49-F238E27FC236}">
                <a16:creationId xmlns:a16="http://schemas.microsoft.com/office/drawing/2014/main" id="{07FC6A43-6D6E-233F-D430-02678D71BCC7}"/>
              </a:ext>
            </a:extLst>
          </p:cNvPr>
          <p:cNvSpPr/>
          <p:nvPr/>
        </p:nvSpPr>
        <p:spPr>
          <a:xfrm>
            <a:off x="-154736" y="2"/>
            <a:ext cx="12191999" cy="6857999"/>
          </a:xfrm>
          <a:custGeom>
            <a:avLst/>
            <a:gdLst>
              <a:gd name="connsiteX0" fmla="*/ 4509221 w 12191999"/>
              <a:gd name="connsiteY0" fmla="*/ 4101352 h 6857999"/>
              <a:gd name="connsiteX1" fmla="*/ 3993747 w 12191999"/>
              <a:gd name="connsiteY1" fmla="*/ 4616826 h 6857999"/>
              <a:gd name="connsiteX2" fmla="*/ 3993747 w 12191999"/>
              <a:gd name="connsiteY2" fmla="*/ 6857997 h 6857999"/>
              <a:gd name="connsiteX3" fmla="*/ 5024695 w 12191999"/>
              <a:gd name="connsiteY3" fmla="*/ 6857997 h 6857999"/>
              <a:gd name="connsiteX4" fmla="*/ 5024695 w 12191999"/>
              <a:gd name="connsiteY4" fmla="*/ 4101352 h 6857999"/>
              <a:gd name="connsiteX5" fmla="*/ 5614138 w 12191999"/>
              <a:gd name="connsiteY5" fmla="*/ 3334870 h 6857999"/>
              <a:gd name="connsiteX6" fmla="*/ 5132277 w 12191999"/>
              <a:gd name="connsiteY6" fmla="*/ 3816731 h 6857999"/>
              <a:gd name="connsiteX7" fmla="*/ 5132277 w 12191999"/>
              <a:gd name="connsiteY7" fmla="*/ 6857997 h 6857999"/>
              <a:gd name="connsiteX8" fmla="*/ 6096000 w 12191999"/>
              <a:gd name="connsiteY8" fmla="*/ 6857997 h 6857999"/>
              <a:gd name="connsiteX9" fmla="*/ 6096000 w 12191999"/>
              <a:gd name="connsiteY9" fmla="*/ 3334870 h 6857999"/>
              <a:gd name="connsiteX10" fmla="*/ 11642907 w 12191999"/>
              <a:gd name="connsiteY10" fmla="*/ 107576 h 6857999"/>
              <a:gd name="connsiteX11" fmla="*/ 11093821 w 12191999"/>
              <a:gd name="connsiteY11" fmla="*/ 656663 h 6857999"/>
              <a:gd name="connsiteX12" fmla="*/ 11093821 w 12191999"/>
              <a:gd name="connsiteY12" fmla="*/ 6857998 h 6857999"/>
              <a:gd name="connsiteX13" fmla="*/ 12191994 w 12191999"/>
              <a:gd name="connsiteY13" fmla="*/ 6857998 h 6857999"/>
              <a:gd name="connsiteX14" fmla="*/ 12191994 w 12191999"/>
              <a:gd name="connsiteY14" fmla="*/ 107576 h 6857999"/>
              <a:gd name="connsiteX15" fmla="*/ 0 w 12191999"/>
              <a:gd name="connsiteY15" fmla="*/ 0 h 6857999"/>
              <a:gd name="connsiteX16" fmla="*/ 12191999 w 12191999"/>
              <a:gd name="connsiteY16" fmla="*/ 0 h 6857999"/>
              <a:gd name="connsiteX17" fmla="*/ 12191999 w 12191999"/>
              <a:gd name="connsiteY17" fmla="*/ 6857999 h 6857999"/>
              <a:gd name="connsiteX18" fmla="*/ 10986243 w 12191999"/>
              <a:gd name="connsiteY18" fmla="*/ 6857999 h 6857999"/>
              <a:gd name="connsiteX19" fmla="*/ 10986243 w 12191999"/>
              <a:gd name="connsiteY19" fmla="*/ 927848 h 6857999"/>
              <a:gd name="connsiteX20" fmla="*/ 10437156 w 12191999"/>
              <a:gd name="connsiteY20" fmla="*/ 927848 h 6857999"/>
              <a:gd name="connsiteX21" fmla="*/ 9888069 w 12191999"/>
              <a:gd name="connsiteY21" fmla="*/ 1476935 h 6857999"/>
              <a:gd name="connsiteX22" fmla="*/ 9888069 w 12191999"/>
              <a:gd name="connsiteY22" fmla="*/ 6857999 h 6857999"/>
              <a:gd name="connsiteX23" fmla="*/ 9780488 w 12191999"/>
              <a:gd name="connsiteY23" fmla="*/ 6857999 h 6857999"/>
              <a:gd name="connsiteX24" fmla="*/ 9780488 w 12191999"/>
              <a:gd name="connsiteY24" fmla="*/ 1479176 h 6857999"/>
              <a:gd name="connsiteX25" fmla="*/ 9231401 w 12191999"/>
              <a:gd name="connsiteY25" fmla="*/ 1479176 h 6857999"/>
              <a:gd name="connsiteX26" fmla="*/ 8682315 w 12191999"/>
              <a:gd name="connsiteY26" fmla="*/ 2028263 h 6857999"/>
              <a:gd name="connsiteX27" fmla="*/ 8682315 w 12191999"/>
              <a:gd name="connsiteY27" fmla="*/ 6857999 h 6857999"/>
              <a:gd name="connsiteX28" fmla="*/ 8574738 w 12191999"/>
              <a:gd name="connsiteY28" fmla="*/ 6857999 h 6857999"/>
              <a:gd name="connsiteX29" fmla="*/ 8574738 w 12191999"/>
              <a:gd name="connsiteY29" fmla="*/ 1035420 h 6857999"/>
              <a:gd name="connsiteX30" fmla="*/ 8025650 w 12191999"/>
              <a:gd name="connsiteY30" fmla="*/ 1035420 h 6857999"/>
              <a:gd name="connsiteX31" fmla="*/ 7476563 w 12191999"/>
              <a:gd name="connsiteY31" fmla="*/ 1584508 h 6857999"/>
              <a:gd name="connsiteX32" fmla="*/ 7476563 w 12191999"/>
              <a:gd name="connsiteY32" fmla="*/ 6857999 h 6857999"/>
              <a:gd name="connsiteX33" fmla="*/ 7368981 w 12191999"/>
              <a:gd name="connsiteY33" fmla="*/ 6857999 h 6857999"/>
              <a:gd name="connsiteX34" fmla="*/ 7368981 w 12191999"/>
              <a:gd name="connsiteY34" fmla="*/ 2353234 h 6857999"/>
              <a:gd name="connsiteX35" fmla="*/ 6819894 w 12191999"/>
              <a:gd name="connsiteY35" fmla="*/ 2353234 h 6857999"/>
              <a:gd name="connsiteX36" fmla="*/ 6270807 w 12191999"/>
              <a:gd name="connsiteY36" fmla="*/ 2902321 h 6857999"/>
              <a:gd name="connsiteX37" fmla="*/ 6270807 w 12191999"/>
              <a:gd name="connsiteY37" fmla="*/ 6857999 h 6857999"/>
              <a:gd name="connsiteX38" fmla="*/ 0 w 12191999"/>
              <a:gd name="connsiteY38"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191999" h="6857999">
                <a:moveTo>
                  <a:pt x="4509221" y="4101352"/>
                </a:moveTo>
                <a:lnTo>
                  <a:pt x="3993747" y="4616826"/>
                </a:lnTo>
                <a:lnTo>
                  <a:pt x="3993747" y="6857997"/>
                </a:lnTo>
                <a:lnTo>
                  <a:pt x="5024695" y="6857997"/>
                </a:lnTo>
                <a:lnTo>
                  <a:pt x="5024695" y="4101352"/>
                </a:lnTo>
                <a:close/>
                <a:moveTo>
                  <a:pt x="5614138" y="3334870"/>
                </a:moveTo>
                <a:lnTo>
                  <a:pt x="5132277" y="3816731"/>
                </a:lnTo>
                <a:lnTo>
                  <a:pt x="5132277" y="6857997"/>
                </a:lnTo>
                <a:lnTo>
                  <a:pt x="6096000" y="6857997"/>
                </a:lnTo>
                <a:lnTo>
                  <a:pt x="6096000" y="3334870"/>
                </a:lnTo>
                <a:close/>
                <a:moveTo>
                  <a:pt x="11642907" y="107576"/>
                </a:moveTo>
                <a:lnTo>
                  <a:pt x="11093821" y="656663"/>
                </a:lnTo>
                <a:lnTo>
                  <a:pt x="11093821" y="6857998"/>
                </a:lnTo>
                <a:lnTo>
                  <a:pt x="12191994" y="6857998"/>
                </a:lnTo>
                <a:lnTo>
                  <a:pt x="12191994" y="107576"/>
                </a:lnTo>
                <a:close/>
                <a:moveTo>
                  <a:pt x="0" y="0"/>
                </a:moveTo>
                <a:lnTo>
                  <a:pt x="12191999" y="0"/>
                </a:lnTo>
                <a:lnTo>
                  <a:pt x="12191999" y="6857999"/>
                </a:lnTo>
                <a:lnTo>
                  <a:pt x="10986243" y="6857999"/>
                </a:lnTo>
                <a:lnTo>
                  <a:pt x="10986243" y="927848"/>
                </a:lnTo>
                <a:lnTo>
                  <a:pt x="10437156" y="927848"/>
                </a:lnTo>
                <a:lnTo>
                  <a:pt x="9888069" y="1476935"/>
                </a:lnTo>
                <a:lnTo>
                  <a:pt x="9888069" y="6857999"/>
                </a:lnTo>
                <a:lnTo>
                  <a:pt x="9780488" y="6857999"/>
                </a:lnTo>
                <a:lnTo>
                  <a:pt x="9780488" y="1479176"/>
                </a:lnTo>
                <a:lnTo>
                  <a:pt x="9231401" y="1479176"/>
                </a:lnTo>
                <a:lnTo>
                  <a:pt x="8682315" y="2028263"/>
                </a:lnTo>
                <a:lnTo>
                  <a:pt x="8682315" y="6857999"/>
                </a:lnTo>
                <a:lnTo>
                  <a:pt x="8574738" y="6857999"/>
                </a:lnTo>
                <a:lnTo>
                  <a:pt x="8574738" y="1035420"/>
                </a:lnTo>
                <a:lnTo>
                  <a:pt x="8025650" y="1035420"/>
                </a:lnTo>
                <a:lnTo>
                  <a:pt x="7476563" y="1584508"/>
                </a:lnTo>
                <a:lnTo>
                  <a:pt x="7476563" y="6857999"/>
                </a:lnTo>
                <a:lnTo>
                  <a:pt x="7368981" y="6857999"/>
                </a:lnTo>
                <a:lnTo>
                  <a:pt x="7368981" y="2353234"/>
                </a:lnTo>
                <a:lnTo>
                  <a:pt x="6819894" y="2353234"/>
                </a:lnTo>
                <a:lnTo>
                  <a:pt x="6270807" y="2902321"/>
                </a:lnTo>
                <a:lnTo>
                  <a:pt x="6270807" y="6857999"/>
                </a:lnTo>
                <a:lnTo>
                  <a:pt x="0" y="6857999"/>
                </a:lnTo>
                <a:close/>
              </a:path>
            </a:pathLst>
          </a:cu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14" name="TextBox 13">
            <a:extLst>
              <a:ext uri="{FF2B5EF4-FFF2-40B4-BE49-F238E27FC236}">
                <a16:creationId xmlns:a16="http://schemas.microsoft.com/office/drawing/2014/main" id="{05E1F3CA-32F2-DED3-D585-417876F85AB7}"/>
              </a:ext>
            </a:extLst>
          </p:cNvPr>
          <p:cNvSpPr txBox="1"/>
          <p:nvPr/>
        </p:nvSpPr>
        <p:spPr>
          <a:xfrm>
            <a:off x="376516" y="1828800"/>
            <a:ext cx="5150223" cy="707886"/>
          </a:xfrm>
          <a:prstGeom prst="rect">
            <a:avLst/>
          </a:prstGeom>
          <a:noFill/>
        </p:spPr>
        <p:txBody>
          <a:bodyPr wrap="square" rtlCol="0">
            <a:spAutoFit/>
          </a:bodyPr>
          <a:lstStyle/>
          <a:p>
            <a:r>
              <a:rPr lang="en-US" sz="4000" dirty="0">
                <a:solidFill>
                  <a:schemeClr val="bg1"/>
                </a:solidFill>
              </a:rPr>
              <a:t>HIGH CLOUD AIRLINES</a:t>
            </a:r>
            <a:endParaRPr lang="en-IN" sz="4000" dirty="0">
              <a:solidFill>
                <a:schemeClr val="bg1"/>
              </a:solidFill>
            </a:endParaRPr>
          </a:p>
        </p:txBody>
      </p:sp>
      <p:sp>
        <p:nvSpPr>
          <p:cNvPr id="15" name="TextBox 14">
            <a:extLst>
              <a:ext uri="{FF2B5EF4-FFF2-40B4-BE49-F238E27FC236}">
                <a16:creationId xmlns:a16="http://schemas.microsoft.com/office/drawing/2014/main" id="{FAAD9C37-CC02-5117-81AD-97D7BE4FC89C}"/>
              </a:ext>
            </a:extLst>
          </p:cNvPr>
          <p:cNvSpPr txBox="1"/>
          <p:nvPr/>
        </p:nvSpPr>
        <p:spPr>
          <a:xfrm>
            <a:off x="430303" y="2433917"/>
            <a:ext cx="3388659" cy="3416320"/>
          </a:xfrm>
          <a:prstGeom prst="rect">
            <a:avLst/>
          </a:prstGeom>
          <a:noFill/>
        </p:spPr>
        <p:txBody>
          <a:bodyPr wrap="square" rtlCol="0">
            <a:spAutoFit/>
          </a:bodyPr>
          <a:lstStyle/>
          <a:p>
            <a:br>
              <a:rPr lang="en-US" dirty="0">
                <a:solidFill>
                  <a:schemeClr val="bg1"/>
                </a:solidFill>
              </a:rPr>
            </a:br>
            <a:r>
              <a:rPr lang="en-US" dirty="0">
                <a:solidFill>
                  <a:schemeClr val="bg1"/>
                </a:solidFill>
              </a:rPr>
              <a:t>Group 2:</a:t>
            </a:r>
            <a:br>
              <a:rPr lang="en-US" dirty="0">
                <a:solidFill>
                  <a:schemeClr val="bg1"/>
                </a:solidFill>
              </a:rPr>
            </a:br>
            <a:br>
              <a:rPr lang="en-US" dirty="0">
                <a:solidFill>
                  <a:schemeClr val="bg1"/>
                </a:solidFill>
              </a:rPr>
            </a:br>
            <a:r>
              <a:rPr lang="en-US" dirty="0">
                <a:solidFill>
                  <a:schemeClr val="bg1"/>
                </a:solidFill>
              </a:rPr>
              <a:t>Chaitanya Mokkapati</a:t>
            </a:r>
            <a:br>
              <a:rPr lang="en-US" dirty="0">
                <a:solidFill>
                  <a:schemeClr val="bg1"/>
                </a:solidFill>
              </a:rPr>
            </a:br>
            <a:r>
              <a:rPr lang="en-US" dirty="0">
                <a:solidFill>
                  <a:schemeClr val="bg1"/>
                </a:solidFill>
              </a:rPr>
              <a:t>Radhika Pramod Arekar</a:t>
            </a:r>
            <a:br>
              <a:rPr lang="en-US" dirty="0">
                <a:solidFill>
                  <a:schemeClr val="bg1"/>
                </a:solidFill>
              </a:rPr>
            </a:br>
            <a:r>
              <a:rPr lang="en-US" dirty="0">
                <a:solidFill>
                  <a:schemeClr val="bg1"/>
                </a:solidFill>
              </a:rPr>
              <a:t>Shalabh Bist</a:t>
            </a:r>
          </a:p>
          <a:p>
            <a:r>
              <a:rPr lang="en-US" dirty="0">
                <a:solidFill>
                  <a:schemeClr val="bg1"/>
                </a:solidFill>
              </a:rPr>
              <a:t>Shirisha Mandha</a:t>
            </a:r>
          </a:p>
          <a:p>
            <a:r>
              <a:rPr lang="en-US" dirty="0">
                <a:solidFill>
                  <a:schemeClr val="bg1"/>
                </a:solidFill>
              </a:rPr>
              <a:t>Yogesh Siddul</a:t>
            </a:r>
          </a:p>
          <a:p>
            <a:r>
              <a:rPr lang="en-US" dirty="0">
                <a:solidFill>
                  <a:schemeClr val="bg1"/>
                </a:solidFill>
              </a:rPr>
              <a:t>Jithesh K</a:t>
            </a:r>
          </a:p>
          <a:p>
            <a:r>
              <a:rPr lang="en-US" dirty="0">
                <a:solidFill>
                  <a:schemeClr val="bg1"/>
                </a:solidFill>
              </a:rPr>
              <a:t>Chettu Kiran Kumar</a:t>
            </a:r>
          </a:p>
          <a:p>
            <a:br>
              <a:rPr lang="en-US" dirty="0">
                <a:solidFill>
                  <a:schemeClr val="bg1"/>
                </a:solidFill>
              </a:rPr>
            </a:br>
            <a:endParaRPr lang="en-IN" dirty="0">
              <a:solidFill>
                <a:schemeClr val="bg1"/>
              </a:solidFill>
            </a:endParaRPr>
          </a:p>
        </p:txBody>
      </p:sp>
      <p:sp>
        <p:nvSpPr>
          <p:cNvPr id="16" name="Half Frame 15">
            <a:extLst>
              <a:ext uri="{FF2B5EF4-FFF2-40B4-BE49-F238E27FC236}">
                <a16:creationId xmlns:a16="http://schemas.microsoft.com/office/drawing/2014/main" id="{3FCDB68E-BC27-3B07-6A47-F369661598B5}"/>
              </a:ext>
            </a:extLst>
          </p:cNvPr>
          <p:cNvSpPr/>
          <p:nvPr/>
        </p:nvSpPr>
        <p:spPr>
          <a:xfrm>
            <a:off x="336172" y="1828799"/>
            <a:ext cx="188263" cy="605118"/>
          </a:xfrm>
          <a:prstGeom prst="halfFram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7" name="Half Frame 16">
            <a:extLst>
              <a:ext uri="{FF2B5EF4-FFF2-40B4-BE49-F238E27FC236}">
                <a16:creationId xmlns:a16="http://schemas.microsoft.com/office/drawing/2014/main" id="{D2143A15-E2B1-8058-535C-FC5CBFD563FD}"/>
              </a:ext>
            </a:extLst>
          </p:cNvPr>
          <p:cNvSpPr/>
          <p:nvPr/>
        </p:nvSpPr>
        <p:spPr>
          <a:xfrm rot="10800000">
            <a:off x="4988859" y="1880184"/>
            <a:ext cx="201706" cy="605118"/>
          </a:xfrm>
          <a:prstGeom prst="halfFrame">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3" name="Rectangle 22">
            <a:extLst>
              <a:ext uri="{FF2B5EF4-FFF2-40B4-BE49-F238E27FC236}">
                <a16:creationId xmlns:a16="http://schemas.microsoft.com/office/drawing/2014/main" id="{758753B3-0063-3C20-8D54-77A500BC5011}"/>
              </a:ext>
            </a:extLst>
          </p:cNvPr>
          <p:cNvSpPr/>
          <p:nvPr/>
        </p:nvSpPr>
        <p:spPr>
          <a:xfrm>
            <a:off x="376516" y="2702859"/>
            <a:ext cx="2985249" cy="2770094"/>
          </a:xfrm>
          <a:prstGeom prst="rect">
            <a:avLst/>
          </a:prstGeom>
          <a:noFill/>
          <a:ln>
            <a:solidFill>
              <a:srgbClr val="FFFF00"/>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pic>
        <p:nvPicPr>
          <p:cNvPr id="25" name="Picture 24">
            <a:extLst>
              <a:ext uri="{FF2B5EF4-FFF2-40B4-BE49-F238E27FC236}">
                <a16:creationId xmlns:a16="http://schemas.microsoft.com/office/drawing/2014/main" id="{A7044F4B-C326-71E3-4233-EFCBC66483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181" y="-1"/>
            <a:ext cx="2064583" cy="994138"/>
          </a:xfrm>
          <a:prstGeom prst="rect">
            <a:avLst/>
          </a:prstGeom>
        </p:spPr>
      </p:pic>
    </p:spTree>
    <p:extLst>
      <p:ext uri="{BB962C8B-B14F-4D97-AF65-F5344CB8AC3E}">
        <p14:creationId xmlns:p14="http://schemas.microsoft.com/office/powerpoint/2010/main" val="68234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decel="50000" fill="hold" nodeType="withEffect">
                                  <p:stCondLst>
                                    <p:cond delay="0"/>
                                  </p:stCondLst>
                                  <p:childTnLst>
                                    <p:animMotion origin="layout" path="M 0 0 L 0.17266 0 " pathEditMode="relative" rAng="0" ptsTypes="AA">
                                      <p:cBhvr>
                                        <p:cTn id="6" dur="8000" fill="hold"/>
                                        <p:tgtEl>
                                          <p:spTgt spid="13"/>
                                        </p:tgtEl>
                                        <p:attrNameLst>
                                          <p:attrName>ppt_x</p:attrName>
                                          <p:attrName>ppt_y</p:attrName>
                                        </p:attrNameLst>
                                      </p:cBhvr>
                                      <p:rCtr x="863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KPI 4</a:t>
            </a:r>
            <a:endParaRPr lang="ko-KR" altLang="en-US" dirty="0"/>
          </a:p>
        </p:txBody>
      </p:sp>
      <p:pic>
        <p:nvPicPr>
          <p:cNvPr id="7" name="Picture 6">
            <a:extLst>
              <a:ext uri="{FF2B5EF4-FFF2-40B4-BE49-F238E27FC236}">
                <a16:creationId xmlns:a16="http://schemas.microsoft.com/office/drawing/2014/main" id="{AED7F937-4F99-2EA3-9C15-18251FAA2CF0}"/>
              </a:ext>
            </a:extLst>
          </p:cNvPr>
          <p:cNvPicPr>
            <a:picLocks noChangeAspect="1"/>
          </p:cNvPicPr>
          <p:nvPr/>
        </p:nvPicPr>
        <p:blipFill>
          <a:blip r:embed="rId2"/>
          <a:stretch>
            <a:fillRect/>
          </a:stretch>
        </p:blipFill>
        <p:spPr>
          <a:xfrm>
            <a:off x="6726558" y="1412776"/>
            <a:ext cx="5362348" cy="4953694"/>
          </a:xfrm>
          <a:prstGeom prst="rect">
            <a:avLst/>
          </a:prstGeom>
        </p:spPr>
      </p:pic>
      <p:pic>
        <p:nvPicPr>
          <p:cNvPr id="3" name="Content Placeholder 2">
            <a:extLst>
              <a:ext uri="{FF2B5EF4-FFF2-40B4-BE49-F238E27FC236}">
                <a16:creationId xmlns:a16="http://schemas.microsoft.com/office/drawing/2014/main" id="{D74BEB4B-6DEE-106C-6FE4-2D922065DF3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6132" y="5553772"/>
            <a:ext cx="812698" cy="812698"/>
          </a:xfrm>
          <a:prstGeom prst="rect">
            <a:avLst/>
          </a:prstGeom>
        </p:spPr>
      </p:pic>
      <p:sp>
        <p:nvSpPr>
          <p:cNvPr id="4" name="내용 개체 틀 36">
            <a:extLst>
              <a:ext uri="{FF2B5EF4-FFF2-40B4-BE49-F238E27FC236}">
                <a16:creationId xmlns:a16="http://schemas.microsoft.com/office/drawing/2014/main" id="{A76D53DC-CB51-079F-CFA9-AD662A21BACC}"/>
              </a:ext>
            </a:extLst>
          </p:cNvPr>
          <p:cNvSpPr txBox="1">
            <a:spLocks/>
          </p:cNvSpPr>
          <p:nvPr/>
        </p:nvSpPr>
        <p:spPr>
          <a:xfrm>
            <a:off x="527382" y="1412776"/>
            <a:ext cx="6061677" cy="4953694"/>
          </a:xfrm>
          <a:prstGeom prst="rect">
            <a:avLst/>
          </a:prstGeom>
        </p:spPr>
        <p:txBody>
          <a:bodyPr vert="horz" lIns="91440" tIns="45720" rIns="91440" bIns="45720" rtlCol="0">
            <a:normAutofit/>
          </a:bodyPr>
          <a:lstStyle>
            <a:lvl1pPr marL="342900" indent="-3429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1pPr>
            <a:lvl2pPr marL="742950" indent="-28575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2pPr>
            <a:lvl3pPr marL="1143000" indent="-2286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3pPr>
            <a:lvl4pPr marL="1600200" indent="-2286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4pPr>
            <a:lvl5pPr marL="2057400" indent="-2286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itchFamily="34" charset="0"/>
              <a:buChar char="•"/>
            </a:pPr>
            <a:r>
              <a:rPr lang="en-US" altLang="ko-KR" dirty="0">
                <a:solidFill>
                  <a:schemeClr val="tx1"/>
                </a:solidFill>
              </a:rPr>
              <a:t>Top 10 Carrier names based on Passengers’ preference</a:t>
            </a:r>
            <a:br>
              <a:rPr lang="en-US" altLang="ko-KR" dirty="0">
                <a:solidFill>
                  <a:schemeClr val="tx1"/>
                </a:solidFill>
              </a:rPr>
            </a:br>
            <a:endParaRPr lang="en-US" altLang="ko-KR" dirty="0">
              <a:solidFill>
                <a:schemeClr val="tx1"/>
              </a:solidFill>
            </a:endParaRPr>
          </a:p>
          <a:p>
            <a:pPr>
              <a:buFont typeface="Arial" pitchFamily="34" charset="0"/>
              <a:buChar char="•"/>
            </a:pPr>
            <a:r>
              <a:rPr lang="en-US" altLang="ko-KR" dirty="0">
                <a:solidFill>
                  <a:schemeClr val="tx1"/>
                </a:solidFill>
              </a:rPr>
              <a:t> Southwest Airlines Co.</a:t>
            </a:r>
          </a:p>
          <a:p>
            <a:pPr>
              <a:buFont typeface="Arial" pitchFamily="34" charset="0"/>
              <a:buChar char="•"/>
            </a:pPr>
            <a:r>
              <a:rPr lang="en-US" altLang="ko-KR" dirty="0">
                <a:solidFill>
                  <a:schemeClr val="tx1"/>
                </a:solidFill>
              </a:rPr>
              <a:t>Delta Air Lines Inc.</a:t>
            </a:r>
          </a:p>
          <a:p>
            <a:pPr>
              <a:buFont typeface="Arial" pitchFamily="34" charset="0"/>
              <a:buChar char="•"/>
            </a:pPr>
            <a:r>
              <a:rPr lang="en-US" altLang="ko-KR" dirty="0">
                <a:solidFill>
                  <a:schemeClr val="tx1"/>
                </a:solidFill>
              </a:rPr>
              <a:t>US Airways Inc.</a:t>
            </a:r>
          </a:p>
          <a:p>
            <a:pPr>
              <a:buFont typeface="Arial" pitchFamily="34" charset="0"/>
              <a:buChar char="•"/>
            </a:pPr>
            <a:r>
              <a:rPr lang="en-US" altLang="ko-KR" dirty="0">
                <a:solidFill>
                  <a:schemeClr val="tx1"/>
                </a:solidFill>
              </a:rPr>
              <a:t>Continental Air Lines Inc.</a:t>
            </a:r>
          </a:p>
          <a:p>
            <a:pPr>
              <a:buFont typeface="Arial" pitchFamily="34" charset="0"/>
              <a:buChar char="•"/>
            </a:pPr>
            <a:r>
              <a:rPr lang="en-US" altLang="ko-KR" dirty="0">
                <a:solidFill>
                  <a:schemeClr val="tx1"/>
                </a:solidFill>
              </a:rPr>
              <a:t>JetBlue Airways </a:t>
            </a:r>
          </a:p>
          <a:p>
            <a:pPr>
              <a:buFont typeface="Arial" pitchFamily="34" charset="0"/>
              <a:buChar char="•"/>
            </a:pPr>
            <a:r>
              <a:rPr lang="en-US" altLang="ko-KR" dirty="0">
                <a:solidFill>
                  <a:schemeClr val="tx1"/>
                </a:solidFill>
              </a:rPr>
              <a:t>AirTran Airways Corporation</a:t>
            </a:r>
          </a:p>
          <a:p>
            <a:pPr>
              <a:buFont typeface="Arial" pitchFamily="34" charset="0"/>
              <a:buChar char="•"/>
            </a:pPr>
            <a:r>
              <a:rPr lang="en-US" altLang="ko-KR" dirty="0">
                <a:solidFill>
                  <a:schemeClr val="tx1"/>
                </a:solidFill>
              </a:rPr>
              <a:t>SkyWest Airlines Inc.</a:t>
            </a:r>
          </a:p>
          <a:p>
            <a:pPr>
              <a:buFont typeface="Arial" pitchFamily="34" charset="0"/>
              <a:buChar char="•"/>
            </a:pPr>
            <a:r>
              <a:rPr lang="en-US" altLang="ko-KR" dirty="0">
                <a:solidFill>
                  <a:schemeClr val="tx1"/>
                </a:solidFill>
              </a:rPr>
              <a:t>American Airlines Inc.</a:t>
            </a:r>
          </a:p>
          <a:p>
            <a:pPr>
              <a:buFont typeface="Arial" pitchFamily="34" charset="0"/>
              <a:buChar char="•"/>
            </a:pPr>
            <a:r>
              <a:rPr lang="en-US" altLang="ko-KR" dirty="0">
                <a:solidFill>
                  <a:schemeClr val="tx1"/>
                </a:solidFill>
              </a:rPr>
              <a:t>American Eagle Airlines Inc.</a:t>
            </a:r>
          </a:p>
          <a:p>
            <a:pPr>
              <a:buFont typeface="Arial" pitchFamily="34" charset="0"/>
              <a:buChar char="•"/>
            </a:pPr>
            <a:r>
              <a:rPr lang="en-US" altLang="ko-KR" dirty="0">
                <a:solidFill>
                  <a:schemeClr val="tx1"/>
                </a:solidFill>
              </a:rPr>
              <a:t>Alaska Airlines Inc.</a:t>
            </a:r>
          </a:p>
          <a:p>
            <a:pPr>
              <a:buFont typeface="Arial" pitchFamily="34" charset="0"/>
              <a:buChar char="•"/>
            </a:pPr>
            <a:endParaRPr lang="en-US" altLang="ko-KR" dirty="0">
              <a:solidFill>
                <a:schemeClr val="tx1"/>
              </a:solidFill>
            </a:endParaRPr>
          </a:p>
        </p:txBody>
      </p:sp>
    </p:spTree>
    <p:extLst>
      <p:ext uri="{BB962C8B-B14F-4D97-AF65-F5344CB8AC3E}">
        <p14:creationId xmlns:p14="http://schemas.microsoft.com/office/powerpoint/2010/main" val="1459729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KPI 5</a:t>
            </a:r>
            <a:endParaRPr lang="ko-KR" altLang="en-US" dirty="0"/>
          </a:p>
        </p:txBody>
      </p:sp>
      <p:sp>
        <p:nvSpPr>
          <p:cNvPr id="37" name="내용 개체 틀 36"/>
          <p:cNvSpPr>
            <a:spLocks noGrp="1"/>
          </p:cNvSpPr>
          <p:nvPr>
            <p:ph idx="1"/>
          </p:nvPr>
        </p:nvSpPr>
        <p:spPr>
          <a:xfrm>
            <a:off x="527382" y="1412776"/>
            <a:ext cx="6061677" cy="4953694"/>
          </a:xfrm>
        </p:spPr>
        <p:txBody>
          <a:bodyPr/>
          <a:lstStyle/>
          <a:p>
            <a:pPr algn="l">
              <a:buFont typeface="Arial" panose="020B0604020202020204" pitchFamily="34" charset="0"/>
              <a:buChar char="•"/>
            </a:pPr>
            <a:r>
              <a:rPr lang="en-US" altLang="ko-KR" dirty="0">
                <a:solidFill>
                  <a:schemeClr val="tx1"/>
                </a:solidFill>
              </a:rPr>
              <a:t>Top 10 routes based on number of flights</a:t>
            </a:r>
            <a:br>
              <a:rPr lang="en-US" altLang="ko-KR" dirty="0">
                <a:solidFill>
                  <a:schemeClr val="tx1"/>
                </a:solidFill>
              </a:rPr>
            </a:br>
            <a:br>
              <a:rPr lang="en-US" altLang="ko-KR" dirty="0">
                <a:solidFill>
                  <a:schemeClr val="tx1"/>
                </a:solidFill>
              </a:rPr>
            </a:br>
            <a:r>
              <a:rPr lang="en-US" altLang="ko-KR" dirty="0">
                <a:solidFill>
                  <a:schemeClr val="tx1"/>
                </a:solidFill>
              </a:rPr>
              <a:t>Chicago, IL - Detroit, MI</a:t>
            </a:r>
          </a:p>
          <a:p>
            <a:pPr algn="l">
              <a:buFont typeface="Arial" panose="020B0604020202020204" pitchFamily="34" charset="0"/>
              <a:buChar char="•"/>
            </a:pPr>
            <a:r>
              <a:rPr lang="en-US" altLang="ko-KR" dirty="0">
                <a:solidFill>
                  <a:schemeClr val="tx1"/>
                </a:solidFill>
              </a:rPr>
              <a:t>Washington, DC - New York, NY</a:t>
            </a:r>
          </a:p>
          <a:p>
            <a:pPr algn="l">
              <a:buFont typeface="Arial" panose="020B0604020202020204" pitchFamily="34" charset="0"/>
              <a:buChar char="•"/>
            </a:pPr>
            <a:r>
              <a:rPr lang="en-US" altLang="ko-KR" dirty="0">
                <a:solidFill>
                  <a:schemeClr val="tx1"/>
                </a:solidFill>
              </a:rPr>
              <a:t>Washington, DC - Atlanta, GA</a:t>
            </a:r>
          </a:p>
          <a:p>
            <a:pPr algn="l">
              <a:buFont typeface="Arial" panose="020B0604020202020204" pitchFamily="34" charset="0"/>
              <a:buChar char="•"/>
            </a:pPr>
            <a:r>
              <a:rPr lang="en-US" altLang="ko-KR" dirty="0">
                <a:solidFill>
                  <a:schemeClr val="tx1"/>
                </a:solidFill>
              </a:rPr>
              <a:t>Charlotte, NC - Atlanta, GA</a:t>
            </a:r>
          </a:p>
          <a:p>
            <a:pPr algn="l">
              <a:buFont typeface="Arial" panose="020B0604020202020204" pitchFamily="34" charset="0"/>
              <a:buChar char="•"/>
            </a:pPr>
            <a:r>
              <a:rPr lang="en-US" altLang="ko-KR" dirty="0">
                <a:solidFill>
                  <a:schemeClr val="tx1"/>
                </a:solidFill>
              </a:rPr>
              <a:t>Chicago, IL - Atlanta, GA</a:t>
            </a:r>
          </a:p>
          <a:p>
            <a:pPr algn="l">
              <a:buFont typeface="Arial" panose="020B0604020202020204" pitchFamily="34" charset="0"/>
              <a:buChar char="•"/>
            </a:pPr>
            <a:r>
              <a:rPr lang="en-US" altLang="ko-KR" dirty="0">
                <a:solidFill>
                  <a:schemeClr val="tx1"/>
                </a:solidFill>
              </a:rPr>
              <a:t>Detroit, MI - Chicago, IL</a:t>
            </a:r>
          </a:p>
          <a:p>
            <a:pPr algn="l">
              <a:buFont typeface="Arial" panose="020B0604020202020204" pitchFamily="34" charset="0"/>
              <a:buChar char="•"/>
            </a:pPr>
            <a:r>
              <a:rPr lang="en-US" altLang="ko-KR" dirty="0">
                <a:solidFill>
                  <a:schemeClr val="tx1"/>
                </a:solidFill>
              </a:rPr>
              <a:t>New York, NY - Washington, DC</a:t>
            </a:r>
          </a:p>
          <a:p>
            <a:pPr algn="l">
              <a:buFont typeface="Arial" panose="020B0604020202020204" pitchFamily="34" charset="0"/>
              <a:buChar char="•"/>
            </a:pPr>
            <a:r>
              <a:rPr lang="en-US" altLang="ko-KR" dirty="0">
                <a:solidFill>
                  <a:schemeClr val="tx1"/>
                </a:solidFill>
              </a:rPr>
              <a:t>Atlanta, GA - Houston, TX</a:t>
            </a:r>
          </a:p>
          <a:p>
            <a:pPr algn="l">
              <a:buFont typeface="Arial" panose="020B0604020202020204" pitchFamily="34" charset="0"/>
              <a:buChar char="•"/>
            </a:pPr>
            <a:r>
              <a:rPr lang="en-US" altLang="ko-KR" dirty="0">
                <a:solidFill>
                  <a:schemeClr val="tx1"/>
                </a:solidFill>
              </a:rPr>
              <a:t>Minneapolis, MN - Chicago, IL</a:t>
            </a:r>
          </a:p>
          <a:p>
            <a:pPr algn="l">
              <a:buFont typeface="Arial" panose="020B0604020202020204" pitchFamily="34" charset="0"/>
              <a:buChar char="•"/>
            </a:pPr>
            <a:r>
              <a:rPr lang="en-US" altLang="ko-KR" dirty="0">
                <a:solidFill>
                  <a:schemeClr val="tx1"/>
                </a:solidFill>
              </a:rPr>
              <a:t>Atlanta, GA - Washington, DC</a:t>
            </a:r>
          </a:p>
          <a:p>
            <a:pPr algn="l">
              <a:buFont typeface="Arial" panose="020B0604020202020204" pitchFamily="34" charset="0"/>
              <a:buChar char="•"/>
            </a:pPr>
            <a:endParaRPr lang="en-US" altLang="ko-KR" dirty="0">
              <a:solidFill>
                <a:schemeClr val="tx1"/>
              </a:solidFill>
            </a:endParaRPr>
          </a:p>
        </p:txBody>
      </p:sp>
      <p:pic>
        <p:nvPicPr>
          <p:cNvPr id="4" name="Picture 3">
            <a:extLst>
              <a:ext uri="{FF2B5EF4-FFF2-40B4-BE49-F238E27FC236}">
                <a16:creationId xmlns:a16="http://schemas.microsoft.com/office/drawing/2014/main" id="{592F3CD7-857B-38A1-36D4-58BBB9D31681}"/>
              </a:ext>
            </a:extLst>
          </p:cNvPr>
          <p:cNvPicPr>
            <a:picLocks noChangeAspect="1"/>
          </p:cNvPicPr>
          <p:nvPr/>
        </p:nvPicPr>
        <p:blipFill>
          <a:blip r:embed="rId2"/>
          <a:stretch>
            <a:fillRect/>
          </a:stretch>
        </p:blipFill>
        <p:spPr>
          <a:xfrm>
            <a:off x="6844553" y="1412776"/>
            <a:ext cx="4961965" cy="4953694"/>
          </a:xfrm>
          <a:prstGeom prst="rect">
            <a:avLst/>
          </a:prstGeom>
        </p:spPr>
      </p:pic>
      <p:pic>
        <p:nvPicPr>
          <p:cNvPr id="3" name="Picture 2">
            <a:extLst>
              <a:ext uri="{FF2B5EF4-FFF2-40B4-BE49-F238E27FC236}">
                <a16:creationId xmlns:a16="http://schemas.microsoft.com/office/drawing/2014/main" id="{893DCFF8-E0CD-67C9-5CCD-5F1A9FBB1E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349" y="5299783"/>
            <a:ext cx="1066687" cy="1066687"/>
          </a:xfrm>
          <a:prstGeom prst="rect">
            <a:avLst/>
          </a:prstGeom>
        </p:spPr>
      </p:pic>
    </p:spTree>
    <p:extLst>
      <p:ext uri="{BB962C8B-B14F-4D97-AF65-F5344CB8AC3E}">
        <p14:creationId xmlns:p14="http://schemas.microsoft.com/office/powerpoint/2010/main" val="595233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KPI 6</a:t>
            </a:r>
            <a:endParaRPr lang="ko-KR" altLang="en-US" dirty="0"/>
          </a:p>
        </p:txBody>
      </p:sp>
      <p:sp>
        <p:nvSpPr>
          <p:cNvPr id="37" name="내용 개체 틀 36"/>
          <p:cNvSpPr>
            <a:spLocks noGrp="1"/>
          </p:cNvSpPr>
          <p:nvPr>
            <p:ph idx="1"/>
          </p:nvPr>
        </p:nvSpPr>
        <p:spPr>
          <a:xfrm>
            <a:off x="527382" y="1412776"/>
            <a:ext cx="6061677" cy="4953694"/>
          </a:xfrm>
        </p:spPr>
        <p:txBody>
          <a:bodyPr/>
          <a:lstStyle/>
          <a:p>
            <a:pPr algn="l">
              <a:buFont typeface="Arial" panose="020B0604020202020204" pitchFamily="34" charset="0"/>
              <a:buChar char="•"/>
            </a:pPr>
            <a:r>
              <a:rPr lang="en-US" i="0" dirty="0">
                <a:solidFill>
                  <a:srgbClr val="000000"/>
                </a:solidFill>
                <a:cs typeface="Times New Roman" panose="02020603050405020304" pitchFamily="18" charset="0"/>
              </a:rPr>
              <a:t>L</a:t>
            </a:r>
            <a:r>
              <a:rPr lang="en-US" i="0" u="none" strike="noStrike" kern="1200" dirty="0">
                <a:solidFill>
                  <a:srgbClr val="000000"/>
                </a:solidFill>
                <a:effectLst/>
                <a:cs typeface="Times New Roman" panose="02020603050405020304" pitchFamily="18" charset="0"/>
              </a:rPr>
              <a:t>oad factor occupied on Weekend vs Weekdays</a:t>
            </a:r>
          </a:p>
          <a:p>
            <a:pPr algn="l">
              <a:buFont typeface="Arial" panose="020B0604020202020204" pitchFamily="34" charset="0"/>
              <a:buChar char="•"/>
            </a:pPr>
            <a:endParaRPr lang="en-US" altLang="ko-KR" i="0" dirty="0">
              <a:solidFill>
                <a:srgbClr val="000000"/>
              </a:solidFill>
              <a:cs typeface="Times New Roman" panose="02020603050405020304" pitchFamily="18" charset="0"/>
            </a:endParaRPr>
          </a:p>
          <a:p>
            <a:pPr algn="l">
              <a:buFont typeface="Arial" panose="020B0604020202020204" pitchFamily="34" charset="0"/>
              <a:buChar char="•"/>
            </a:pPr>
            <a:r>
              <a:rPr lang="en-US" altLang="ko-KR" i="0" dirty="0">
                <a:solidFill>
                  <a:srgbClr val="000000"/>
                </a:solidFill>
                <a:cs typeface="Times New Roman" panose="02020603050405020304" pitchFamily="18" charset="0"/>
              </a:rPr>
              <a:t>As per the analysis, more load factor is occupied on Weekdays in compare to Weekends. </a:t>
            </a:r>
          </a:p>
          <a:p>
            <a:pPr algn="l">
              <a:buFont typeface="Arial" panose="020B0604020202020204" pitchFamily="34" charset="0"/>
              <a:buChar char="•"/>
            </a:pPr>
            <a:endParaRPr lang="en-US" altLang="ko-KR" i="0" dirty="0">
              <a:solidFill>
                <a:srgbClr val="000000"/>
              </a:solidFill>
              <a:cs typeface="Times New Roman" panose="02020603050405020304" pitchFamily="18" charset="0"/>
            </a:endParaRPr>
          </a:p>
          <a:p>
            <a:pPr algn="l">
              <a:buFont typeface="Arial" panose="020B0604020202020204" pitchFamily="34" charset="0"/>
              <a:buChar char="•"/>
            </a:pPr>
            <a:endParaRPr lang="en-US" altLang="ko-KR" i="0" dirty="0">
              <a:solidFill>
                <a:srgbClr val="000000"/>
              </a:solidFill>
              <a:cs typeface="Times New Roman" panose="02020603050405020304" pitchFamily="18" charset="0"/>
            </a:endParaRPr>
          </a:p>
          <a:p>
            <a:pPr marL="0" indent="0" algn="l"/>
            <a:r>
              <a:rPr lang="en-US" altLang="ko-KR" i="0" dirty="0">
                <a:solidFill>
                  <a:srgbClr val="000000"/>
                </a:solidFill>
                <a:cs typeface="Times New Roman" panose="02020603050405020304" pitchFamily="18" charset="0"/>
              </a:rPr>
              <a:t> Insights:</a:t>
            </a:r>
          </a:p>
          <a:p>
            <a:pPr algn="l">
              <a:buFont typeface="Arial" panose="020B0604020202020204" pitchFamily="34" charset="0"/>
              <a:buChar char="•"/>
            </a:pPr>
            <a:r>
              <a:rPr lang="en-US" altLang="ko-KR" i="0" dirty="0">
                <a:solidFill>
                  <a:srgbClr val="000000"/>
                </a:solidFill>
                <a:cs typeface="Times New Roman" panose="02020603050405020304" pitchFamily="18" charset="0"/>
              </a:rPr>
              <a:t>It shows slightly more people are travelling on weekdays. Business travelers are more in comparison to vacation travelers. </a:t>
            </a:r>
          </a:p>
          <a:p>
            <a:pPr algn="l">
              <a:buFont typeface="Arial" panose="020B0604020202020204" pitchFamily="34" charset="0"/>
              <a:buChar char="•"/>
            </a:pPr>
            <a:r>
              <a:rPr lang="en-US" altLang="ko-KR" i="0" dirty="0">
                <a:solidFill>
                  <a:srgbClr val="000000"/>
                </a:solidFill>
                <a:cs typeface="Times New Roman" panose="02020603050405020304" pitchFamily="18" charset="0"/>
              </a:rPr>
              <a:t>Careers are carrying more cargo goods on weekdays.</a:t>
            </a:r>
          </a:p>
        </p:txBody>
      </p:sp>
      <p:pic>
        <p:nvPicPr>
          <p:cNvPr id="5" name="Picture 4">
            <a:extLst>
              <a:ext uri="{FF2B5EF4-FFF2-40B4-BE49-F238E27FC236}">
                <a16:creationId xmlns:a16="http://schemas.microsoft.com/office/drawing/2014/main" id="{5417A6C6-563B-3844-195A-E5FB99A987CA}"/>
              </a:ext>
            </a:extLst>
          </p:cNvPr>
          <p:cNvPicPr>
            <a:picLocks noChangeAspect="1"/>
          </p:cNvPicPr>
          <p:nvPr/>
        </p:nvPicPr>
        <p:blipFill>
          <a:blip r:embed="rId2"/>
          <a:stretch>
            <a:fillRect/>
          </a:stretch>
        </p:blipFill>
        <p:spPr>
          <a:xfrm>
            <a:off x="6825243" y="1412776"/>
            <a:ext cx="4839375" cy="1814518"/>
          </a:xfrm>
          <a:prstGeom prst="rect">
            <a:avLst/>
          </a:prstGeom>
        </p:spPr>
      </p:pic>
      <p:pic>
        <p:nvPicPr>
          <p:cNvPr id="3" name="Picture 2">
            <a:extLst>
              <a:ext uri="{FF2B5EF4-FFF2-40B4-BE49-F238E27FC236}">
                <a16:creationId xmlns:a16="http://schemas.microsoft.com/office/drawing/2014/main" id="{4EB76E84-0696-D571-CE8A-4EF1D972C5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113" y="5299783"/>
            <a:ext cx="1066687" cy="1066687"/>
          </a:xfrm>
          <a:prstGeom prst="rect">
            <a:avLst/>
          </a:prstGeom>
        </p:spPr>
      </p:pic>
    </p:spTree>
    <p:extLst>
      <p:ext uri="{BB962C8B-B14F-4D97-AF65-F5344CB8AC3E}">
        <p14:creationId xmlns:p14="http://schemas.microsoft.com/office/powerpoint/2010/main" val="25987953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KPI 7</a:t>
            </a:r>
            <a:endParaRPr lang="ko-KR" altLang="en-US" dirty="0"/>
          </a:p>
        </p:txBody>
      </p:sp>
      <p:sp>
        <p:nvSpPr>
          <p:cNvPr id="37" name="내용 개체 틀 36"/>
          <p:cNvSpPr>
            <a:spLocks noGrp="1"/>
          </p:cNvSpPr>
          <p:nvPr>
            <p:ph idx="1"/>
          </p:nvPr>
        </p:nvSpPr>
        <p:spPr/>
        <p:txBody>
          <a:bodyPr/>
          <a:lstStyle/>
          <a:p>
            <a:pPr algn="l">
              <a:buFont typeface="Arial" panose="020B0604020202020204" pitchFamily="34" charset="0"/>
              <a:buChar char="•"/>
            </a:pPr>
            <a:endParaRPr lang="en-US" sz="1800" b="0" i="0" dirty="0">
              <a:solidFill>
                <a:schemeClr val="tx1"/>
              </a:solidFill>
              <a:effectLst/>
            </a:endParaRPr>
          </a:p>
          <a:p>
            <a:br>
              <a:rPr lang="en-US" dirty="0">
                <a:solidFill>
                  <a:schemeClr val="tx1"/>
                </a:solidFill>
              </a:rPr>
            </a:br>
            <a:endParaRPr lang="en-US" altLang="ko-KR" dirty="0">
              <a:solidFill>
                <a:schemeClr val="tx1"/>
              </a:solidFill>
            </a:endParaRPr>
          </a:p>
        </p:txBody>
      </p:sp>
      <p:pic>
        <p:nvPicPr>
          <p:cNvPr id="4" name="Picture 3">
            <a:extLst>
              <a:ext uri="{FF2B5EF4-FFF2-40B4-BE49-F238E27FC236}">
                <a16:creationId xmlns:a16="http://schemas.microsoft.com/office/drawing/2014/main" id="{5DAE899D-FD36-D78F-7C8A-0A323D8D7C8F}"/>
              </a:ext>
            </a:extLst>
          </p:cNvPr>
          <p:cNvPicPr>
            <a:picLocks noChangeAspect="1"/>
          </p:cNvPicPr>
          <p:nvPr/>
        </p:nvPicPr>
        <p:blipFill>
          <a:blip r:embed="rId2"/>
          <a:stretch>
            <a:fillRect/>
          </a:stretch>
        </p:blipFill>
        <p:spPr>
          <a:xfrm>
            <a:off x="0" y="915380"/>
            <a:ext cx="12192000" cy="5885470"/>
          </a:xfrm>
          <a:prstGeom prst="rect">
            <a:avLst/>
          </a:prstGeom>
        </p:spPr>
      </p:pic>
    </p:spTree>
    <p:extLst>
      <p:ext uri="{BB962C8B-B14F-4D97-AF65-F5344CB8AC3E}">
        <p14:creationId xmlns:p14="http://schemas.microsoft.com/office/powerpoint/2010/main" val="1278667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KPI 8</a:t>
            </a:r>
            <a:endParaRPr lang="ko-KR" altLang="en-US" dirty="0"/>
          </a:p>
        </p:txBody>
      </p:sp>
      <p:pic>
        <p:nvPicPr>
          <p:cNvPr id="3" name="Picture 2">
            <a:extLst>
              <a:ext uri="{FF2B5EF4-FFF2-40B4-BE49-F238E27FC236}">
                <a16:creationId xmlns:a16="http://schemas.microsoft.com/office/drawing/2014/main" id="{12208A07-2E2A-A73C-717B-0AF6997C83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118" y="5791313"/>
            <a:ext cx="1066687" cy="1066687"/>
          </a:xfrm>
          <a:prstGeom prst="rect">
            <a:avLst/>
          </a:prstGeom>
        </p:spPr>
      </p:pic>
      <p:sp>
        <p:nvSpPr>
          <p:cNvPr id="37" name="내용 개체 틀 36"/>
          <p:cNvSpPr>
            <a:spLocks noGrp="1"/>
          </p:cNvSpPr>
          <p:nvPr>
            <p:ph idx="1"/>
          </p:nvPr>
        </p:nvSpPr>
        <p:spPr>
          <a:xfrm>
            <a:off x="527382" y="1412776"/>
            <a:ext cx="6061677" cy="4953694"/>
          </a:xfrm>
        </p:spPr>
        <p:txBody>
          <a:bodyPr>
            <a:normAutofit/>
          </a:bodyPr>
          <a:lstStyle/>
          <a:p>
            <a:pPr>
              <a:buFont typeface="Arial" panose="020B0604020202020204" pitchFamily="34" charset="0"/>
              <a:buChar char="•"/>
            </a:pPr>
            <a:r>
              <a:rPr lang="en-US" i="0" dirty="0">
                <a:solidFill>
                  <a:srgbClr val="000000"/>
                </a:solidFill>
                <a:cs typeface="Times New Roman" panose="02020603050405020304" pitchFamily="18" charset="0"/>
              </a:rPr>
              <a:t>N</a:t>
            </a:r>
            <a:r>
              <a:rPr lang="en-US" i="0" u="none" strike="noStrike" kern="1200" dirty="0">
                <a:solidFill>
                  <a:srgbClr val="000000"/>
                </a:solidFill>
                <a:effectLst/>
                <a:cs typeface="Times New Roman" panose="02020603050405020304" pitchFamily="18" charset="0"/>
              </a:rPr>
              <a:t>umber of flights based on Distance groups</a:t>
            </a:r>
          </a:p>
          <a:p>
            <a:pPr>
              <a:buFont typeface="Arial" panose="020B0604020202020204" pitchFamily="34" charset="0"/>
              <a:buChar char="•"/>
            </a:pPr>
            <a:endParaRPr lang="en-US" i="0" dirty="0">
              <a:solidFill>
                <a:srgbClr val="000000"/>
              </a:solidFill>
              <a:cs typeface="Times New Roman" panose="02020603050405020304" pitchFamily="18" charset="0"/>
            </a:endParaRPr>
          </a:p>
          <a:p>
            <a:pPr>
              <a:buFont typeface="Arial" panose="020B0604020202020204" pitchFamily="34" charset="0"/>
              <a:buChar char="•"/>
            </a:pPr>
            <a:r>
              <a:rPr lang="en-US" i="0" dirty="0">
                <a:solidFill>
                  <a:srgbClr val="000000"/>
                </a:solidFill>
                <a:cs typeface="Times New Roman" panose="02020603050405020304" pitchFamily="18" charset="0"/>
              </a:rPr>
              <a:t>High number of flights for</a:t>
            </a:r>
          </a:p>
          <a:p>
            <a:pPr>
              <a:buFont typeface="+mj-lt"/>
              <a:buAutoNum type="arabicPeriod"/>
            </a:pPr>
            <a:r>
              <a:rPr lang="en-US" i="0" dirty="0">
                <a:solidFill>
                  <a:srgbClr val="000000"/>
                </a:solidFill>
                <a:cs typeface="Times New Roman" panose="02020603050405020304" pitchFamily="18" charset="0"/>
              </a:rPr>
              <a:t>Less Than 500 Miles</a:t>
            </a:r>
          </a:p>
          <a:p>
            <a:pPr>
              <a:buFont typeface="+mj-lt"/>
              <a:buAutoNum type="arabicPeriod"/>
            </a:pPr>
            <a:r>
              <a:rPr lang="en-US" i="0" dirty="0">
                <a:solidFill>
                  <a:srgbClr val="000000"/>
                </a:solidFill>
                <a:cs typeface="Times New Roman" panose="02020603050405020304" pitchFamily="18" charset="0"/>
              </a:rPr>
              <a:t>500-999 Miles</a:t>
            </a:r>
          </a:p>
          <a:p>
            <a:pPr>
              <a:buFont typeface="+mj-lt"/>
              <a:buAutoNum type="arabicPeriod"/>
            </a:pPr>
            <a:r>
              <a:rPr lang="en-US" i="0" dirty="0">
                <a:solidFill>
                  <a:srgbClr val="000000"/>
                </a:solidFill>
                <a:cs typeface="Times New Roman" panose="02020603050405020304" pitchFamily="18" charset="0"/>
              </a:rPr>
              <a:t>1000-1499 Miles</a:t>
            </a:r>
          </a:p>
          <a:p>
            <a:pPr>
              <a:buFont typeface="+mj-lt"/>
              <a:buAutoNum type="arabicPeriod"/>
            </a:pPr>
            <a:r>
              <a:rPr lang="en-US" i="0" dirty="0">
                <a:solidFill>
                  <a:srgbClr val="000000"/>
                </a:solidFill>
                <a:cs typeface="Times New Roman" panose="02020603050405020304" pitchFamily="18" charset="0"/>
              </a:rPr>
              <a:t>1500-1999 Miles</a:t>
            </a:r>
          </a:p>
          <a:p>
            <a:pPr>
              <a:buFont typeface="Arial" panose="020B0604020202020204" pitchFamily="34" charset="0"/>
              <a:buChar char="•"/>
            </a:pPr>
            <a:endParaRPr lang="en-US" i="0" dirty="0">
              <a:solidFill>
                <a:srgbClr val="000000"/>
              </a:solidFill>
              <a:cs typeface="Times New Roman" panose="02020603050405020304" pitchFamily="18" charset="0"/>
            </a:endParaRPr>
          </a:p>
          <a:p>
            <a:pPr>
              <a:buFont typeface="Arial" panose="020B0604020202020204" pitchFamily="34" charset="0"/>
              <a:buChar char="•"/>
            </a:pPr>
            <a:r>
              <a:rPr lang="en-US" i="0" dirty="0">
                <a:solidFill>
                  <a:srgbClr val="000000"/>
                </a:solidFill>
                <a:cs typeface="Times New Roman" panose="02020603050405020304" pitchFamily="18" charset="0"/>
              </a:rPr>
              <a:t>Average number of flights for</a:t>
            </a:r>
          </a:p>
          <a:p>
            <a:pPr>
              <a:buFont typeface="+mj-lt"/>
              <a:buAutoNum type="arabicPeriod"/>
            </a:pPr>
            <a:r>
              <a:rPr lang="en-US" i="0" dirty="0">
                <a:solidFill>
                  <a:srgbClr val="000000"/>
                </a:solidFill>
                <a:cs typeface="Times New Roman" panose="02020603050405020304" pitchFamily="18" charset="0"/>
              </a:rPr>
              <a:t>2000-2499 Miles</a:t>
            </a:r>
          </a:p>
          <a:p>
            <a:pPr>
              <a:buFont typeface="+mj-lt"/>
              <a:buAutoNum type="arabicPeriod"/>
            </a:pPr>
            <a:r>
              <a:rPr lang="en-US" i="0" dirty="0">
                <a:solidFill>
                  <a:srgbClr val="000000"/>
                </a:solidFill>
                <a:cs typeface="Times New Roman" panose="02020603050405020304" pitchFamily="18" charset="0"/>
              </a:rPr>
              <a:t>3500-3999 Miles</a:t>
            </a:r>
          </a:p>
          <a:p>
            <a:pPr>
              <a:buFont typeface="+mj-lt"/>
              <a:buAutoNum type="arabicPeriod"/>
            </a:pPr>
            <a:r>
              <a:rPr lang="en-US" i="0" dirty="0">
                <a:solidFill>
                  <a:srgbClr val="000000"/>
                </a:solidFill>
                <a:cs typeface="Times New Roman" panose="02020603050405020304" pitchFamily="18" charset="0"/>
              </a:rPr>
              <a:t>2500-2999 Miles</a:t>
            </a:r>
          </a:p>
          <a:p>
            <a:pPr>
              <a:buFont typeface="+mj-lt"/>
              <a:buAutoNum type="arabicPeriod"/>
            </a:pPr>
            <a:r>
              <a:rPr lang="en-US" i="0" dirty="0">
                <a:solidFill>
                  <a:srgbClr val="000000"/>
                </a:solidFill>
                <a:cs typeface="Times New Roman" panose="02020603050405020304" pitchFamily="18" charset="0"/>
              </a:rPr>
              <a:t>4000-4499 Miles</a:t>
            </a:r>
          </a:p>
          <a:p>
            <a:pPr>
              <a:buFont typeface="+mj-lt"/>
              <a:buAutoNum type="arabicPeriod"/>
            </a:pPr>
            <a:r>
              <a:rPr lang="en-US" i="0" dirty="0">
                <a:solidFill>
                  <a:srgbClr val="000000"/>
                </a:solidFill>
                <a:cs typeface="Times New Roman" panose="02020603050405020304" pitchFamily="18" charset="0"/>
              </a:rPr>
              <a:t>3000-3499 Miles</a:t>
            </a:r>
          </a:p>
          <a:p>
            <a:pPr>
              <a:buFont typeface="+mj-lt"/>
              <a:buAutoNum type="arabicPeriod"/>
            </a:pPr>
            <a:r>
              <a:rPr lang="en-US" i="0" dirty="0">
                <a:solidFill>
                  <a:srgbClr val="000000"/>
                </a:solidFill>
                <a:cs typeface="Times New Roman" panose="02020603050405020304" pitchFamily="18" charset="0"/>
              </a:rPr>
              <a:t>4500-4999 Miles</a:t>
            </a:r>
          </a:p>
          <a:p>
            <a:pPr>
              <a:buFont typeface="+mj-lt"/>
              <a:buAutoNum type="arabicPeriod"/>
            </a:pPr>
            <a:r>
              <a:rPr lang="en-US" i="0" dirty="0">
                <a:solidFill>
                  <a:srgbClr val="000000"/>
                </a:solidFill>
                <a:cs typeface="Times New Roman" panose="02020603050405020304" pitchFamily="18" charset="0"/>
              </a:rPr>
              <a:t>5000-5499 Miles</a:t>
            </a:r>
          </a:p>
          <a:p>
            <a:pPr>
              <a:buFont typeface="Arial" panose="020B0604020202020204" pitchFamily="34" charset="0"/>
              <a:buChar char="•"/>
            </a:pPr>
            <a:endParaRPr lang="en-US" i="0" dirty="0">
              <a:solidFill>
                <a:srgbClr val="000000"/>
              </a:solidFill>
              <a:cs typeface="Times New Roman" panose="02020603050405020304" pitchFamily="18" charset="0"/>
            </a:endParaRPr>
          </a:p>
          <a:p>
            <a:pPr>
              <a:buFont typeface="Arial" panose="020B0604020202020204" pitchFamily="34" charset="0"/>
              <a:buChar char="•"/>
            </a:pPr>
            <a:endParaRPr lang="en-US" i="0" dirty="0">
              <a:solidFill>
                <a:srgbClr val="000000"/>
              </a:solidFill>
              <a:cs typeface="Times New Roman" panose="02020603050405020304" pitchFamily="18" charset="0"/>
            </a:endParaRPr>
          </a:p>
          <a:p>
            <a:pPr>
              <a:buFont typeface="Arial" panose="020B0604020202020204" pitchFamily="34" charset="0"/>
              <a:buChar char="•"/>
            </a:pPr>
            <a:endParaRPr lang="en-IN" i="0" u="none" strike="noStrike" dirty="0">
              <a:effectLst/>
            </a:endParaRPr>
          </a:p>
          <a:p>
            <a:pPr algn="l">
              <a:buFont typeface="Arial" panose="020B0604020202020204" pitchFamily="34" charset="0"/>
              <a:buChar char="•"/>
            </a:pPr>
            <a:endParaRPr lang="en-US" altLang="ko-KR" dirty="0">
              <a:solidFill>
                <a:schemeClr val="tx1"/>
              </a:solidFill>
            </a:endParaRPr>
          </a:p>
        </p:txBody>
      </p:sp>
      <p:pic>
        <p:nvPicPr>
          <p:cNvPr id="9" name="Picture 8">
            <a:extLst>
              <a:ext uri="{FF2B5EF4-FFF2-40B4-BE49-F238E27FC236}">
                <a16:creationId xmlns:a16="http://schemas.microsoft.com/office/drawing/2014/main" id="{5BD91CCC-FDF8-849C-5CA3-492DF078C512}"/>
              </a:ext>
            </a:extLst>
          </p:cNvPr>
          <p:cNvPicPr>
            <a:picLocks noChangeAspect="1"/>
          </p:cNvPicPr>
          <p:nvPr/>
        </p:nvPicPr>
        <p:blipFill>
          <a:blip r:embed="rId3"/>
          <a:stretch>
            <a:fillRect/>
          </a:stretch>
        </p:blipFill>
        <p:spPr>
          <a:xfrm>
            <a:off x="5829300" y="1599728"/>
            <a:ext cx="5835318" cy="4953694"/>
          </a:xfrm>
          <a:prstGeom prst="rect">
            <a:avLst/>
          </a:prstGeom>
        </p:spPr>
      </p:pic>
    </p:spTree>
    <p:extLst>
      <p:ext uri="{BB962C8B-B14F-4D97-AF65-F5344CB8AC3E}">
        <p14:creationId xmlns:p14="http://schemas.microsoft.com/office/powerpoint/2010/main" val="2165330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KPI 8</a:t>
            </a:r>
            <a:endParaRPr lang="ko-KR" altLang="en-US" dirty="0"/>
          </a:p>
        </p:txBody>
      </p:sp>
      <p:sp>
        <p:nvSpPr>
          <p:cNvPr id="37" name="내용 개체 틀 36"/>
          <p:cNvSpPr>
            <a:spLocks noGrp="1"/>
          </p:cNvSpPr>
          <p:nvPr>
            <p:ph idx="1"/>
          </p:nvPr>
        </p:nvSpPr>
        <p:spPr>
          <a:xfrm>
            <a:off x="527382" y="1412776"/>
            <a:ext cx="6061677" cy="4953694"/>
          </a:xfrm>
        </p:spPr>
        <p:txBody>
          <a:bodyPr>
            <a:normAutofit/>
          </a:bodyPr>
          <a:lstStyle/>
          <a:p>
            <a:pPr>
              <a:buFont typeface="Arial" panose="020B0604020202020204" pitchFamily="34" charset="0"/>
              <a:buChar char="•"/>
            </a:pPr>
            <a:r>
              <a:rPr lang="en-US" i="0" dirty="0">
                <a:solidFill>
                  <a:srgbClr val="000000"/>
                </a:solidFill>
                <a:cs typeface="Times New Roman" panose="02020603050405020304" pitchFamily="18" charset="0"/>
              </a:rPr>
              <a:t>N</a:t>
            </a:r>
            <a:r>
              <a:rPr lang="en-US" i="0" u="none" strike="noStrike" kern="1200" dirty="0">
                <a:solidFill>
                  <a:srgbClr val="000000"/>
                </a:solidFill>
                <a:effectLst/>
                <a:cs typeface="Times New Roman" panose="02020603050405020304" pitchFamily="18" charset="0"/>
              </a:rPr>
              <a:t>umber of flights based on Distance groups</a:t>
            </a:r>
          </a:p>
          <a:p>
            <a:pPr>
              <a:buFont typeface="Arial" panose="020B0604020202020204" pitchFamily="34" charset="0"/>
              <a:buChar char="•"/>
            </a:pPr>
            <a:endParaRPr lang="en-US" i="0" dirty="0">
              <a:solidFill>
                <a:srgbClr val="000000"/>
              </a:solidFill>
              <a:cs typeface="Times New Roman" panose="02020603050405020304" pitchFamily="18" charset="0"/>
            </a:endParaRPr>
          </a:p>
          <a:p>
            <a:pPr>
              <a:buFont typeface="Arial" panose="020B0604020202020204" pitchFamily="34" charset="0"/>
              <a:buChar char="•"/>
            </a:pPr>
            <a:r>
              <a:rPr lang="en-US" i="0" dirty="0">
                <a:solidFill>
                  <a:srgbClr val="000000"/>
                </a:solidFill>
                <a:cs typeface="Times New Roman" panose="02020603050405020304" pitchFamily="18" charset="0"/>
              </a:rPr>
              <a:t>Low number of flights for</a:t>
            </a:r>
          </a:p>
          <a:p>
            <a:pPr>
              <a:buFont typeface="+mj-lt"/>
              <a:buAutoNum type="arabicPeriod"/>
            </a:pPr>
            <a:r>
              <a:rPr lang="en-US" i="0" dirty="0">
                <a:solidFill>
                  <a:srgbClr val="000000"/>
                </a:solidFill>
                <a:cs typeface="Times New Roman" panose="02020603050405020304" pitchFamily="18" charset="0"/>
              </a:rPr>
              <a:t>5500-5999 Miles</a:t>
            </a:r>
          </a:p>
          <a:p>
            <a:pPr>
              <a:buFont typeface="+mj-lt"/>
              <a:buAutoNum type="arabicPeriod"/>
            </a:pPr>
            <a:r>
              <a:rPr lang="en-US" i="0" dirty="0">
                <a:solidFill>
                  <a:srgbClr val="000000"/>
                </a:solidFill>
                <a:cs typeface="Times New Roman" panose="02020603050405020304" pitchFamily="18" charset="0"/>
              </a:rPr>
              <a:t>6500-6999 Miles</a:t>
            </a:r>
          </a:p>
          <a:p>
            <a:pPr>
              <a:buFont typeface="+mj-lt"/>
              <a:buAutoNum type="arabicPeriod"/>
            </a:pPr>
            <a:r>
              <a:rPr lang="en-US" i="0" dirty="0">
                <a:solidFill>
                  <a:srgbClr val="000000"/>
                </a:solidFill>
                <a:cs typeface="Times New Roman" panose="02020603050405020304" pitchFamily="18" charset="0"/>
              </a:rPr>
              <a:t>7000-7499 Miles</a:t>
            </a:r>
          </a:p>
          <a:p>
            <a:pPr>
              <a:buFont typeface="+mj-lt"/>
              <a:buAutoNum type="arabicPeriod"/>
            </a:pPr>
            <a:r>
              <a:rPr lang="en-US" i="0" dirty="0">
                <a:solidFill>
                  <a:srgbClr val="000000"/>
                </a:solidFill>
                <a:cs typeface="Times New Roman" panose="02020603050405020304" pitchFamily="18" charset="0"/>
              </a:rPr>
              <a:t>6000-6499 Miles</a:t>
            </a:r>
          </a:p>
          <a:p>
            <a:pPr>
              <a:buFont typeface="+mj-lt"/>
              <a:buAutoNum type="arabicPeriod"/>
            </a:pPr>
            <a:r>
              <a:rPr lang="en-US" i="0" dirty="0">
                <a:solidFill>
                  <a:srgbClr val="000000"/>
                </a:solidFill>
                <a:cs typeface="Times New Roman" panose="02020603050405020304" pitchFamily="18" charset="0"/>
              </a:rPr>
              <a:t>7500-7999 Miles</a:t>
            </a:r>
          </a:p>
          <a:p>
            <a:pPr>
              <a:buFont typeface="+mj-lt"/>
              <a:buAutoNum type="arabicPeriod"/>
            </a:pPr>
            <a:r>
              <a:rPr lang="en-US" i="0" dirty="0">
                <a:solidFill>
                  <a:srgbClr val="000000"/>
                </a:solidFill>
                <a:cs typeface="Times New Roman" panose="02020603050405020304" pitchFamily="18" charset="0"/>
              </a:rPr>
              <a:t>8000-8499 Miles</a:t>
            </a:r>
          </a:p>
          <a:p>
            <a:pPr>
              <a:buFont typeface="+mj-lt"/>
              <a:buAutoNum type="arabicPeriod"/>
            </a:pPr>
            <a:r>
              <a:rPr lang="en-US" i="0" dirty="0">
                <a:solidFill>
                  <a:srgbClr val="000000"/>
                </a:solidFill>
                <a:cs typeface="Times New Roman" panose="02020603050405020304" pitchFamily="18" charset="0"/>
              </a:rPr>
              <a:t>10000-10499 Miles</a:t>
            </a:r>
          </a:p>
          <a:p>
            <a:pPr>
              <a:buFont typeface="+mj-lt"/>
              <a:buAutoNum type="arabicPeriod"/>
            </a:pPr>
            <a:r>
              <a:rPr lang="en-US" i="0" dirty="0">
                <a:solidFill>
                  <a:srgbClr val="000000"/>
                </a:solidFill>
                <a:cs typeface="Times New Roman" panose="02020603050405020304" pitchFamily="18" charset="0"/>
              </a:rPr>
              <a:t>8500-8999 Miles</a:t>
            </a:r>
          </a:p>
          <a:p>
            <a:pPr marL="0" indent="0"/>
            <a:endParaRPr lang="en-US" i="0" dirty="0">
              <a:solidFill>
                <a:srgbClr val="000000"/>
              </a:solidFill>
              <a:cs typeface="Times New Roman" panose="02020603050405020304" pitchFamily="18" charset="0"/>
            </a:endParaRPr>
          </a:p>
          <a:p>
            <a:pPr marL="0" indent="0"/>
            <a:endParaRPr lang="en-US" i="0" dirty="0">
              <a:solidFill>
                <a:srgbClr val="000000"/>
              </a:solidFill>
              <a:cs typeface="Times New Roman" panose="02020603050405020304" pitchFamily="18" charset="0"/>
            </a:endParaRPr>
          </a:p>
          <a:p>
            <a:pPr>
              <a:buFont typeface="Arial" panose="020B0604020202020204" pitchFamily="34" charset="0"/>
              <a:buChar char="•"/>
            </a:pPr>
            <a:endParaRPr lang="en-IN" i="0" u="none" strike="noStrike" dirty="0">
              <a:effectLst/>
            </a:endParaRPr>
          </a:p>
          <a:p>
            <a:pPr algn="l">
              <a:buFont typeface="Arial" panose="020B0604020202020204" pitchFamily="34" charset="0"/>
              <a:buChar char="•"/>
            </a:pPr>
            <a:endParaRPr lang="en-US" altLang="ko-KR" dirty="0">
              <a:solidFill>
                <a:schemeClr val="tx1"/>
              </a:solidFill>
            </a:endParaRPr>
          </a:p>
        </p:txBody>
      </p:sp>
      <p:pic>
        <p:nvPicPr>
          <p:cNvPr id="3" name="Picture 2">
            <a:extLst>
              <a:ext uri="{FF2B5EF4-FFF2-40B4-BE49-F238E27FC236}">
                <a16:creationId xmlns:a16="http://schemas.microsoft.com/office/drawing/2014/main" id="{12208A07-2E2A-A73C-717B-0AF6997C83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118" y="5791313"/>
            <a:ext cx="1066687" cy="1066687"/>
          </a:xfrm>
          <a:prstGeom prst="rect">
            <a:avLst/>
          </a:prstGeom>
        </p:spPr>
      </p:pic>
      <p:pic>
        <p:nvPicPr>
          <p:cNvPr id="9" name="Picture 8">
            <a:extLst>
              <a:ext uri="{FF2B5EF4-FFF2-40B4-BE49-F238E27FC236}">
                <a16:creationId xmlns:a16="http://schemas.microsoft.com/office/drawing/2014/main" id="{5BD91CCC-FDF8-849C-5CA3-492DF078C512}"/>
              </a:ext>
            </a:extLst>
          </p:cNvPr>
          <p:cNvPicPr>
            <a:picLocks noChangeAspect="1"/>
          </p:cNvPicPr>
          <p:nvPr/>
        </p:nvPicPr>
        <p:blipFill>
          <a:blip r:embed="rId3"/>
          <a:stretch>
            <a:fillRect/>
          </a:stretch>
        </p:blipFill>
        <p:spPr>
          <a:xfrm>
            <a:off x="5829300" y="1599728"/>
            <a:ext cx="5835318" cy="4953694"/>
          </a:xfrm>
          <a:prstGeom prst="rect">
            <a:avLst/>
          </a:prstGeom>
        </p:spPr>
      </p:pic>
    </p:spTree>
    <p:extLst>
      <p:ext uri="{BB962C8B-B14F-4D97-AF65-F5344CB8AC3E}">
        <p14:creationId xmlns:p14="http://schemas.microsoft.com/office/powerpoint/2010/main" val="6343633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Airlines Dashboard</a:t>
            </a:r>
            <a:endParaRPr lang="ko-KR" altLang="en-US" dirty="0"/>
          </a:p>
        </p:txBody>
      </p:sp>
      <p:sp>
        <p:nvSpPr>
          <p:cNvPr id="37" name="내용 개체 틀 36"/>
          <p:cNvSpPr>
            <a:spLocks noGrp="1"/>
          </p:cNvSpPr>
          <p:nvPr>
            <p:ph idx="1"/>
          </p:nvPr>
        </p:nvSpPr>
        <p:spPr/>
        <p:txBody>
          <a:bodyPr/>
          <a:lstStyle/>
          <a:p>
            <a:pPr algn="l">
              <a:buFont typeface="Arial" panose="020B0604020202020204" pitchFamily="34" charset="0"/>
              <a:buChar char="•"/>
            </a:pPr>
            <a:endParaRPr lang="en-US" sz="1800" b="0" i="0" dirty="0">
              <a:solidFill>
                <a:schemeClr val="tx1"/>
              </a:solidFill>
              <a:effectLst/>
            </a:endParaRPr>
          </a:p>
          <a:p>
            <a:br>
              <a:rPr lang="en-US" dirty="0">
                <a:solidFill>
                  <a:schemeClr val="tx1"/>
                </a:solidFill>
              </a:rPr>
            </a:br>
            <a:endParaRPr lang="en-US" altLang="ko-KR" dirty="0">
              <a:solidFill>
                <a:schemeClr val="tx1"/>
              </a:solidFill>
            </a:endParaRPr>
          </a:p>
        </p:txBody>
      </p:sp>
      <p:pic>
        <p:nvPicPr>
          <p:cNvPr id="5" name="Picture 4">
            <a:extLst>
              <a:ext uri="{FF2B5EF4-FFF2-40B4-BE49-F238E27FC236}">
                <a16:creationId xmlns:a16="http://schemas.microsoft.com/office/drawing/2014/main" id="{187157CA-0D05-22BF-E2E5-316B9448495E}"/>
              </a:ext>
            </a:extLst>
          </p:cNvPr>
          <p:cNvPicPr>
            <a:picLocks noChangeAspect="1"/>
          </p:cNvPicPr>
          <p:nvPr/>
        </p:nvPicPr>
        <p:blipFill>
          <a:blip r:embed="rId2"/>
          <a:stretch>
            <a:fillRect/>
          </a:stretch>
        </p:blipFill>
        <p:spPr>
          <a:xfrm>
            <a:off x="0" y="1128391"/>
            <a:ext cx="12192000" cy="5729609"/>
          </a:xfrm>
          <a:prstGeom prst="rect">
            <a:avLst/>
          </a:prstGeom>
        </p:spPr>
      </p:pic>
    </p:spTree>
    <p:extLst>
      <p:ext uri="{BB962C8B-B14F-4D97-AF65-F5344CB8AC3E}">
        <p14:creationId xmlns:p14="http://schemas.microsoft.com/office/powerpoint/2010/main" val="2901915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Suggestions</a:t>
            </a:r>
            <a:endParaRPr lang="ko-KR" altLang="en-US" dirty="0"/>
          </a:p>
        </p:txBody>
      </p:sp>
      <p:sp>
        <p:nvSpPr>
          <p:cNvPr id="37" name="내용 개체 틀 36"/>
          <p:cNvSpPr>
            <a:spLocks noGrp="1"/>
          </p:cNvSpPr>
          <p:nvPr>
            <p:ph idx="1"/>
          </p:nvPr>
        </p:nvSpPr>
        <p:spPr/>
        <p:txBody>
          <a:bodyPr/>
          <a:lstStyle/>
          <a:p>
            <a:pPr algn="l">
              <a:buFont typeface="Arial" panose="020B0604020202020204" pitchFamily="34" charset="0"/>
              <a:buChar char="•"/>
            </a:pPr>
            <a:endParaRPr lang="en-US" sz="1800" b="0" i="0" dirty="0">
              <a:solidFill>
                <a:schemeClr val="tx1"/>
              </a:solidFill>
              <a:effectLst/>
            </a:endParaRPr>
          </a:p>
          <a:p>
            <a:pPr algn="l">
              <a:buFont typeface="Arial" panose="020B0604020202020204" pitchFamily="34" charset="0"/>
              <a:buChar char="•"/>
            </a:pPr>
            <a:r>
              <a:rPr lang="en-US" sz="1800" b="0" i="0" dirty="0">
                <a:solidFill>
                  <a:schemeClr val="tx1"/>
                </a:solidFill>
                <a:effectLst/>
              </a:rPr>
              <a:t>In today's competitive airline industry, standing out from the crowd is crucial.</a:t>
            </a:r>
            <a:br>
              <a:rPr lang="en-US" sz="1800" b="0" i="0" dirty="0">
                <a:solidFill>
                  <a:schemeClr val="tx1"/>
                </a:solidFill>
                <a:effectLst/>
              </a:rPr>
            </a:br>
            <a:endParaRPr lang="en-US" sz="1800" b="0" i="0" dirty="0">
              <a:solidFill>
                <a:schemeClr val="tx1"/>
              </a:solidFill>
              <a:effectLst/>
            </a:endParaRPr>
          </a:p>
          <a:p>
            <a:pPr algn="l">
              <a:buFont typeface="Arial" panose="020B0604020202020204" pitchFamily="34" charset="0"/>
              <a:buChar char="•"/>
            </a:pPr>
            <a:r>
              <a:rPr lang="en-US" sz="1800" b="0" i="0" dirty="0">
                <a:solidFill>
                  <a:schemeClr val="tx1"/>
                </a:solidFill>
                <a:effectLst/>
              </a:rPr>
              <a:t>High Cloud Airline needs to understand its passengers better to personalize their travel experience and optimize its operations for profitability and efficiency.</a:t>
            </a:r>
          </a:p>
          <a:p>
            <a:pPr algn="l">
              <a:buFont typeface="Arial" panose="020B0604020202020204" pitchFamily="34" charset="0"/>
              <a:buChar char="•"/>
            </a:pPr>
            <a:endParaRPr lang="en-US" sz="1800" b="0" i="0" dirty="0">
              <a:solidFill>
                <a:schemeClr val="tx1"/>
              </a:solidFill>
              <a:effectLst/>
            </a:endParaRPr>
          </a:p>
          <a:p>
            <a:pPr algn="l">
              <a:buFont typeface="Arial" panose="020B0604020202020204" pitchFamily="34" charset="0"/>
              <a:buChar char="•"/>
            </a:pPr>
            <a:r>
              <a:rPr lang="en-US" sz="1800" i="0" dirty="0">
                <a:solidFill>
                  <a:schemeClr val="tx1"/>
                </a:solidFill>
              </a:rPr>
              <a:t>Increase the number of flights for longer distance travel i.e. 55000miles- 8999 miles.</a:t>
            </a:r>
          </a:p>
          <a:p>
            <a:pPr algn="l">
              <a:buFont typeface="Arial" panose="020B0604020202020204" pitchFamily="34" charset="0"/>
              <a:buChar char="•"/>
            </a:pPr>
            <a:endParaRPr lang="en-US" sz="1800" i="0" dirty="0">
              <a:solidFill>
                <a:schemeClr val="tx1"/>
              </a:solidFill>
            </a:endParaRPr>
          </a:p>
          <a:p>
            <a:pPr algn="l">
              <a:buFont typeface="Arial" panose="020B0604020202020204" pitchFamily="34" charset="0"/>
              <a:buChar char="•"/>
            </a:pPr>
            <a:endParaRPr lang="en-US" sz="1800" i="0" dirty="0">
              <a:solidFill>
                <a:schemeClr val="tx1"/>
              </a:solidFill>
            </a:endParaRPr>
          </a:p>
          <a:p>
            <a:pPr algn="l">
              <a:buFont typeface="Arial" panose="020B0604020202020204" pitchFamily="34" charset="0"/>
              <a:buChar char="•"/>
            </a:pPr>
            <a:endParaRPr lang="en-US" sz="1800" b="0" i="0" dirty="0">
              <a:solidFill>
                <a:schemeClr val="tx1"/>
              </a:solidFill>
              <a:effectLst/>
            </a:endParaRPr>
          </a:p>
          <a:p>
            <a:pPr algn="l">
              <a:buFont typeface="Arial" panose="020B0604020202020204" pitchFamily="34" charset="0"/>
              <a:buChar char="•"/>
            </a:pPr>
            <a:endParaRPr lang="en-US" sz="1800" b="0" i="0" dirty="0">
              <a:solidFill>
                <a:schemeClr val="tx1"/>
              </a:solidFill>
              <a:effectLst/>
            </a:endParaRPr>
          </a:p>
          <a:p>
            <a:pPr algn="l">
              <a:buFont typeface="Arial" panose="020B0604020202020204" pitchFamily="34" charset="0"/>
              <a:buChar char="•"/>
            </a:pPr>
            <a:endParaRPr lang="en-US" sz="1800" b="0" i="0" dirty="0">
              <a:solidFill>
                <a:schemeClr val="tx1"/>
              </a:solidFill>
              <a:effectLst/>
            </a:endParaRPr>
          </a:p>
          <a:p>
            <a:br>
              <a:rPr lang="en-US" dirty="0">
                <a:solidFill>
                  <a:schemeClr val="tx1"/>
                </a:solidFill>
              </a:rPr>
            </a:br>
            <a:endParaRPr lang="en-US" altLang="ko-KR" dirty="0">
              <a:solidFill>
                <a:schemeClr val="tx1"/>
              </a:solidFill>
            </a:endParaRPr>
          </a:p>
        </p:txBody>
      </p:sp>
      <p:pic>
        <p:nvPicPr>
          <p:cNvPr id="3" name="Picture 2">
            <a:extLst>
              <a:ext uri="{FF2B5EF4-FFF2-40B4-BE49-F238E27FC236}">
                <a16:creationId xmlns:a16="http://schemas.microsoft.com/office/drawing/2014/main" id="{FDEB7B4C-AE0F-B698-C837-D24CC07144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1313" y="5577017"/>
            <a:ext cx="1066687" cy="1066687"/>
          </a:xfrm>
          <a:prstGeom prst="rect">
            <a:avLst/>
          </a:prstGeom>
        </p:spPr>
      </p:pic>
    </p:spTree>
    <p:extLst>
      <p:ext uri="{BB962C8B-B14F-4D97-AF65-F5344CB8AC3E}">
        <p14:creationId xmlns:p14="http://schemas.microsoft.com/office/powerpoint/2010/main" val="13648963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05049A6-074B-818E-022C-8C5789BBF8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0"/>
            <a:ext cx="12192000" cy="6832879"/>
          </a:xfrm>
          <a:prstGeom prst="rect">
            <a:avLst/>
          </a:prstGeom>
        </p:spPr>
      </p:pic>
      <p:sp>
        <p:nvSpPr>
          <p:cNvPr id="9" name="Freeform: Shape 8">
            <a:extLst>
              <a:ext uri="{FF2B5EF4-FFF2-40B4-BE49-F238E27FC236}">
                <a16:creationId xmlns:a16="http://schemas.microsoft.com/office/drawing/2014/main" id="{E91F4099-AEC9-743B-CC25-636D5BB3B1CB}"/>
              </a:ext>
            </a:extLst>
          </p:cNvPr>
          <p:cNvSpPr/>
          <p:nvPr/>
        </p:nvSpPr>
        <p:spPr>
          <a:xfrm>
            <a:off x="2" y="2"/>
            <a:ext cx="12191999" cy="6857999"/>
          </a:xfrm>
          <a:custGeom>
            <a:avLst/>
            <a:gdLst>
              <a:gd name="connsiteX0" fmla="*/ 12191999 w 12191999"/>
              <a:gd name="connsiteY0" fmla="*/ 4519914 h 6857999"/>
              <a:gd name="connsiteX1" fmla="*/ 12191999 w 12191999"/>
              <a:gd name="connsiteY1" fmla="*/ 4667406 h 6857999"/>
              <a:gd name="connsiteX2" fmla="*/ 10335983 w 12191999"/>
              <a:gd name="connsiteY2" fmla="*/ 6857999 h 6857999"/>
              <a:gd name="connsiteX3" fmla="*/ 10211018 w 12191999"/>
              <a:gd name="connsiteY3" fmla="*/ 6857999 h 6857999"/>
              <a:gd name="connsiteX4" fmla="*/ 12191999 w 12191999"/>
              <a:gd name="connsiteY4" fmla="*/ 2097899 h 6857999"/>
              <a:gd name="connsiteX5" fmla="*/ 12191999 w 12191999"/>
              <a:gd name="connsiteY5" fmla="*/ 2273317 h 6857999"/>
              <a:gd name="connsiteX6" fmla="*/ 8307552 w 12191999"/>
              <a:gd name="connsiteY6" fmla="*/ 6857999 h 6857999"/>
              <a:gd name="connsiteX7" fmla="*/ 8158926 w 12191999"/>
              <a:gd name="connsiteY7" fmla="*/ 6857999 h 6857999"/>
              <a:gd name="connsiteX8" fmla="*/ 11926694 w 12191999"/>
              <a:gd name="connsiteY8" fmla="*/ 0 h 6857999"/>
              <a:gd name="connsiteX9" fmla="*/ 12066012 w 12191999"/>
              <a:gd name="connsiteY9" fmla="*/ 0 h 6857999"/>
              <a:gd name="connsiteX10" fmla="*/ 6255461 w 12191999"/>
              <a:gd name="connsiteY10" fmla="*/ 6857999 h 6857999"/>
              <a:gd name="connsiteX11" fmla="*/ 6116143 w 12191999"/>
              <a:gd name="connsiteY11" fmla="*/ 6857999 h 6857999"/>
              <a:gd name="connsiteX12" fmla="*/ 9875926 w 12191999"/>
              <a:gd name="connsiteY12" fmla="*/ 0 h 6857999"/>
              <a:gd name="connsiteX13" fmla="*/ 10023228 w 12191999"/>
              <a:gd name="connsiteY13" fmla="*/ 0 h 6857999"/>
              <a:gd name="connsiteX14" fmla="*/ 4212676 w 12191999"/>
              <a:gd name="connsiteY14" fmla="*/ 6857999 h 6857999"/>
              <a:gd name="connsiteX15" fmla="*/ 4065374 w 12191999"/>
              <a:gd name="connsiteY15" fmla="*/ 6857999 h 6857999"/>
              <a:gd name="connsiteX16" fmla="*/ 0 w 12191999"/>
              <a:gd name="connsiteY16" fmla="*/ 0 h 6857999"/>
              <a:gd name="connsiteX17" fmla="*/ 7972460 w 12191999"/>
              <a:gd name="connsiteY17" fmla="*/ 0 h 6857999"/>
              <a:gd name="connsiteX18" fmla="*/ 2161908 w 12191999"/>
              <a:gd name="connsiteY18" fmla="*/ 6857999 h 6857999"/>
              <a:gd name="connsiteX19" fmla="*/ 0 w 12191999"/>
              <a:gd name="connsiteY1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1999" h="6857999">
                <a:moveTo>
                  <a:pt x="12191999" y="4519914"/>
                </a:moveTo>
                <a:lnTo>
                  <a:pt x="12191999" y="4667406"/>
                </a:lnTo>
                <a:lnTo>
                  <a:pt x="10335983" y="6857999"/>
                </a:lnTo>
                <a:lnTo>
                  <a:pt x="10211018" y="6857999"/>
                </a:lnTo>
                <a:close/>
                <a:moveTo>
                  <a:pt x="12191999" y="2097899"/>
                </a:moveTo>
                <a:lnTo>
                  <a:pt x="12191999" y="2273317"/>
                </a:lnTo>
                <a:lnTo>
                  <a:pt x="8307552" y="6857999"/>
                </a:lnTo>
                <a:lnTo>
                  <a:pt x="8158926" y="6857999"/>
                </a:lnTo>
                <a:close/>
                <a:moveTo>
                  <a:pt x="11926694" y="0"/>
                </a:moveTo>
                <a:lnTo>
                  <a:pt x="12066012" y="0"/>
                </a:lnTo>
                <a:lnTo>
                  <a:pt x="6255461" y="6857999"/>
                </a:lnTo>
                <a:lnTo>
                  <a:pt x="6116143" y="6857999"/>
                </a:lnTo>
                <a:close/>
                <a:moveTo>
                  <a:pt x="9875926" y="0"/>
                </a:moveTo>
                <a:lnTo>
                  <a:pt x="10023228" y="0"/>
                </a:lnTo>
                <a:lnTo>
                  <a:pt x="4212676" y="6857999"/>
                </a:lnTo>
                <a:lnTo>
                  <a:pt x="4065374" y="6857999"/>
                </a:lnTo>
                <a:close/>
                <a:moveTo>
                  <a:pt x="0" y="0"/>
                </a:moveTo>
                <a:lnTo>
                  <a:pt x="7972460" y="0"/>
                </a:lnTo>
                <a:lnTo>
                  <a:pt x="2161908" y="6857999"/>
                </a:lnTo>
                <a:lnTo>
                  <a:pt x="0" y="6857999"/>
                </a:lnTo>
                <a:close/>
              </a:path>
            </a:pathLst>
          </a:custGeom>
          <a:solidFill>
            <a:schemeClr val="tx1">
              <a:lumMod val="85000"/>
              <a:lumOff val="15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sz="9600" dirty="0">
                <a:latin typeface="Arial Black" panose="020B0A04020102020204" pitchFamily="34" charset="0"/>
              </a:rPr>
              <a:t>THANK YOU</a:t>
            </a:r>
            <a:endParaRPr lang="en-IN" sz="9600" dirty="0">
              <a:latin typeface="Arial Black" panose="020B0A04020102020204" pitchFamily="34" charset="0"/>
            </a:endParaRPr>
          </a:p>
        </p:txBody>
      </p:sp>
    </p:spTree>
    <p:extLst>
      <p:ext uri="{BB962C8B-B14F-4D97-AF65-F5344CB8AC3E}">
        <p14:creationId xmlns:p14="http://schemas.microsoft.com/office/powerpoint/2010/main" val="3736534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decel="50000" fill="hold" nodeType="afterEffect">
                                  <p:stCondLst>
                                    <p:cond delay="0"/>
                                  </p:stCondLst>
                                  <p:childTnLst>
                                    <p:animMotion origin="layout" path="M -0.05234 0.00185 L 0.0862 0.00185 " pathEditMode="relative" rAng="0" ptsTypes="AA">
                                      <p:cBhvr>
                                        <p:cTn id="6" dur="5000" fill="hold"/>
                                        <p:tgtEl>
                                          <p:spTgt spid="11"/>
                                        </p:tgtEl>
                                        <p:attrNameLst>
                                          <p:attrName>ppt_x</p:attrName>
                                          <p:attrName>ppt_y</p:attrName>
                                        </p:attrNameLst>
                                      </p:cBhvr>
                                      <p:rCtr x="692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rot="20516623">
            <a:off x="1011966" y="2858336"/>
            <a:ext cx="2983409" cy="553998"/>
          </a:xfrm>
          <a:prstGeom prst="rect">
            <a:avLst/>
          </a:prstGeom>
          <a:noFill/>
        </p:spPr>
        <p:txBody>
          <a:bodyPr wrap="square" rtlCol="0" anchor="ctr">
            <a:spAutoFit/>
          </a:bodyPr>
          <a:lstStyle/>
          <a:p>
            <a:pPr algn="ctr" latinLnBrk="1"/>
            <a:r>
              <a:rPr lang="en-US" altLang="ko-KR" sz="3000" b="1" dirty="0">
                <a:solidFill>
                  <a:schemeClr val="tx2">
                    <a:lumMod val="75000"/>
                  </a:schemeClr>
                </a:solidFill>
                <a:effectLst>
                  <a:outerShdw blurRad="63500" algn="ctr" rotWithShape="0">
                    <a:prstClr val="black">
                      <a:alpha val="18000"/>
                    </a:prstClr>
                  </a:outerShdw>
                </a:effectLst>
                <a:latin typeface="Calibri"/>
                <a:ea typeface="맑은 고딕" pitchFamily="50" charset="-127"/>
              </a:rPr>
              <a:t>CONTENTS</a:t>
            </a:r>
            <a:endParaRPr lang="ko-KR" altLang="en-US" sz="3000" b="1" dirty="0">
              <a:solidFill>
                <a:schemeClr val="tx2">
                  <a:lumMod val="75000"/>
                </a:schemeClr>
              </a:solidFill>
              <a:effectLst>
                <a:outerShdw blurRad="63500" algn="ctr" rotWithShape="0">
                  <a:prstClr val="black">
                    <a:alpha val="18000"/>
                  </a:prstClr>
                </a:outerShdw>
              </a:effectLst>
              <a:latin typeface="Calibri"/>
              <a:ea typeface="맑은 고딕" pitchFamily="50" charset="-127"/>
            </a:endParaRPr>
          </a:p>
        </p:txBody>
      </p:sp>
      <p:grpSp>
        <p:nvGrpSpPr>
          <p:cNvPr id="9" name="그룹 8"/>
          <p:cNvGrpSpPr/>
          <p:nvPr/>
        </p:nvGrpSpPr>
        <p:grpSpPr>
          <a:xfrm>
            <a:off x="6236222" y="2038747"/>
            <a:ext cx="3936479" cy="686761"/>
            <a:chOff x="4712221" y="2038747"/>
            <a:chExt cx="3936479" cy="686761"/>
          </a:xfrm>
        </p:grpSpPr>
        <p:sp>
          <p:nvSpPr>
            <p:cNvPr id="87" name="Text Box 5"/>
            <p:cNvSpPr txBox="1">
              <a:spLocks noChangeArrowheads="1"/>
            </p:cNvSpPr>
            <p:nvPr/>
          </p:nvSpPr>
          <p:spPr bwMode="auto">
            <a:xfrm>
              <a:off x="5177978" y="2038747"/>
              <a:ext cx="2952750" cy="307975"/>
            </a:xfrm>
            <a:prstGeom prst="rect">
              <a:avLst/>
            </a:prstGeom>
            <a:noFill/>
            <a:ln w="9525">
              <a:noFill/>
              <a:miter lim="800000"/>
              <a:headEnd/>
              <a:tailEnd/>
            </a:ln>
          </p:spPr>
          <p:txBody>
            <a:bodyPr>
              <a:spAutoFit/>
            </a:bodyPr>
            <a:lstStyle/>
            <a:p>
              <a:pPr latinLnBrk="1">
                <a:defRPr/>
              </a:pPr>
              <a:r>
                <a:rPr lang="en-US" altLang="ko-KR" sz="1400" b="1" dirty="0">
                  <a:solidFill>
                    <a:srgbClr val="337BA9"/>
                  </a:solidFill>
                  <a:latin typeface="Calibri"/>
                  <a:ea typeface="맑은 고딕" pitchFamily="50" charset="-127"/>
                </a:rPr>
                <a:t>Company Description</a:t>
              </a:r>
            </a:p>
          </p:txBody>
        </p:sp>
        <p:sp>
          <p:nvSpPr>
            <p:cNvPr id="88" name="Text Box 11"/>
            <p:cNvSpPr txBox="1">
              <a:spLocks noChangeArrowheads="1"/>
            </p:cNvSpPr>
            <p:nvPr/>
          </p:nvSpPr>
          <p:spPr bwMode="auto">
            <a:xfrm>
              <a:off x="5177978" y="2479287"/>
              <a:ext cx="3138438" cy="246221"/>
            </a:xfrm>
            <a:prstGeom prst="rect">
              <a:avLst/>
            </a:prstGeom>
            <a:noFill/>
            <a:ln w="9525">
              <a:noFill/>
              <a:miter lim="800000"/>
              <a:headEnd/>
              <a:tailEnd/>
            </a:ln>
            <a:effectLst/>
          </p:spPr>
          <p:txBody>
            <a:bodyPr wrap="square" anchor="ctr">
              <a:spAutoFit/>
            </a:bodyPr>
            <a:lstStyle/>
            <a:p>
              <a:pPr latinLnBrk="1">
                <a:lnSpc>
                  <a:spcPts val="1200"/>
                </a:lnSpc>
                <a:defRPr/>
              </a:pPr>
              <a:endParaRPr lang="en-US" altLang="ko-KR" sz="1100" dirty="0">
                <a:solidFill>
                  <a:prstClr val="white">
                    <a:lumMod val="50000"/>
                  </a:prstClr>
                </a:solidFill>
                <a:latin typeface="Calibri"/>
                <a:ea typeface="맑은 고딕" pitchFamily="50" charset="-127"/>
                <a:cs typeface="굴림" pitchFamily="50" charset="-127"/>
              </a:endParaRPr>
            </a:p>
          </p:txBody>
        </p:sp>
        <p:sp>
          <p:nvSpPr>
            <p:cNvPr id="89" name="TextBox 13"/>
            <p:cNvSpPr txBox="1">
              <a:spLocks noChangeArrowheads="1"/>
            </p:cNvSpPr>
            <p:nvPr/>
          </p:nvSpPr>
          <p:spPr bwMode="auto">
            <a:xfrm>
              <a:off x="4712221" y="2082468"/>
              <a:ext cx="508473" cy="477054"/>
            </a:xfrm>
            <a:prstGeom prst="rect">
              <a:avLst/>
            </a:prstGeom>
            <a:noFill/>
            <a:ln w="9525">
              <a:noFill/>
              <a:miter lim="800000"/>
              <a:headEnd/>
              <a:tailEnd/>
            </a:ln>
          </p:spPr>
          <p:txBody>
            <a:bodyPr wrap="none">
              <a:spAutoFit/>
            </a:bodyPr>
            <a:lstStyle/>
            <a:p>
              <a:pPr latinLnBrk="1"/>
              <a:r>
                <a:rPr lang="en-US" altLang="ko-KR" sz="2500" b="1" dirty="0">
                  <a:solidFill>
                    <a:srgbClr val="06266B"/>
                  </a:solidFill>
                  <a:latin typeface="Calibri"/>
                  <a:ea typeface="맑은 고딕" pitchFamily="50" charset="-127"/>
                </a:rPr>
                <a:t>01</a:t>
              </a:r>
              <a:endParaRPr lang="ko-KR" altLang="en-US" sz="2500" b="1" dirty="0">
                <a:solidFill>
                  <a:srgbClr val="06266B"/>
                </a:solidFill>
                <a:latin typeface="Calibri"/>
                <a:ea typeface="맑은 고딕" pitchFamily="50" charset="-127"/>
              </a:endParaRPr>
            </a:p>
          </p:txBody>
        </p:sp>
        <p:cxnSp>
          <p:nvCxnSpPr>
            <p:cNvPr id="59" name="직선 연결선 58"/>
            <p:cNvCxnSpPr>
              <a:cxnSpLocks/>
            </p:cNvCxnSpPr>
            <p:nvPr/>
          </p:nvCxnSpPr>
          <p:spPr>
            <a:xfrm>
              <a:off x="5227859" y="2365723"/>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8" name="그룹 7"/>
          <p:cNvGrpSpPr/>
          <p:nvPr/>
        </p:nvGrpSpPr>
        <p:grpSpPr>
          <a:xfrm>
            <a:off x="6236222" y="2862660"/>
            <a:ext cx="3936479" cy="686761"/>
            <a:chOff x="4712221" y="2862660"/>
            <a:chExt cx="3936479" cy="686761"/>
          </a:xfrm>
        </p:grpSpPr>
        <p:sp>
          <p:nvSpPr>
            <p:cNvPr id="37" name="Text Box 5"/>
            <p:cNvSpPr txBox="1">
              <a:spLocks noChangeArrowheads="1"/>
            </p:cNvSpPr>
            <p:nvPr/>
          </p:nvSpPr>
          <p:spPr bwMode="auto">
            <a:xfrm>
              <a:off x="5177978" y="2862660"/>
              <a:ext cx="2952750" cy="307975"/>
            </a:xfrm>
            <a:prstGeom prst="rect">
              <a:avLst/>
            </a:prstGeom>
            <a:noFill/>
            <a:ln w="9525">
              <a:noFill/>
              <a:miter lim="800000"/>
              <a:headEnd/>
              <a:tailEnd/>
            </a:ln>
          </p:spPr>
          <p:txBody>
            <a:bodyPr>
              <a:spAutoFit/>
            </a:bodyPr>
            <a:lstStyle/>
            <a:p>
              <a:pPr latinLnBrk="1">
                <a:defRPr/>
              </a:pPr>
              <a:r>
                <a:rPr lang="en-US" altLang="ko-KR" sz="1400" b="1" dirty="0">
                  <a:solidFill>
                    <a:srgbClr val="337BA9"/>
                  </a:solidFill>
                  <a:latin typeface="Calibri"/>
                  <a:ea typeface="맑은 고딕" pitchFamily="50" charset="-127"/>
                </a:rPr>
                <a:t>Business Problem</a:t>
              </a:r>
            </a:p>
          </p:txBody>
        </p:sp>
        <p:sp>
          <p:nvSpPr>
            <p:cNvPr id="38" name="Text Box 11"/>
            <p:cNvSpPr txBox="1">
              <a:spLocks noChangeArrowheads="1"/>
            </p:cNvSpPr>
            <p:nvPr/>
          </p:nvSpPr>
          <p:spPr bwMode="auto">
            <a:xfrm>
              <a:off x="5177978" y="3303200"/>
              <a:ext cx="3138438" cy="246221"/>
            </a:xfrm>
            <a:prstGeom prst="rect">
              <a:avLst/>
            </a:prstGeom>
            <a:noFill/>
            <a:ln w="9525">
              <a:noFill/>
              <a:miter lim="800000"/>
              <a:headEnd/>
              <a:tailEnd/>
            </a:ln>
            <a:effectLst/>
          </p:spPr>
          <p:txBody>
            <a:bodyPr wrap="square" anchor="ctr">
              <a:spAutoFit/>
            </a:bodyPr>
            <a:lstStyle/>
            <a:p>
              <a:pPr latinLnBrk="1">
                <a:lnSpc>
                  <a:spcPts val="1200"/>
                </a:lnSpc>
                <a:defRPr/>
              </a:pPr>
              <a:endParaRPr lang="en-US" altLang="ko-KR" sz="1100" dirty="0">
                <a:solidFill>
                  <a:prstClr val="white">
                    <a:lumMod val="50000"/>
                  </a:prstClr>
                </a:solidFill>
                <a:latin typeface="Calibri"/>
                <a:ea typeface="맑은 고딕" pitchFamily="50" charset="-127"/>
                <a:cs typeface="굴림" pitchFamily="50" charset="-127"/>
              </a:endParaRPr>
            </a:p>
          </p:txBody>
        </p:sp>
        <p:sp>
          <p:nvSpPr>
            <p:cNvPr id="39" name="TextBox 13"/>
            <p:cNvSpPr txBox="1">
              <a:spLocks noChangeArrowheads="1"/>
            </p:cNvSpPr>
            <p:nvPr/>
          </p:nvSpPr>
          <p:spPr bwMode="auto">
            <a:xfrm>
              <a:off x="4712221" y="2906381"/>
              <a:ext cx="508473" cy="477054"/>
            </a:xfrm>
            <a:prstGeom prst="rect">
              <a:avLst/>
            </a:prstGeom>
            <a:noFill/>
            <a:ln w="9525">
              <a:noFill/>
              <a:miter lim="800000"/>
              <a:headEnd/>
              <a:tailEnd/>
            </a:ln>
          </p:spPr>
          <p:txBody>
            <a:bodyPr wrap="none">
              <a:spAutoFit/>
            </a:bodyPr>
            <a:lstStyle/>
            <a:p>
              <a:pPr latinLnBrk="1"/>
              <a:r>
                <a:rPr lang="en-US" altLang="ko-KR" sz="2500" b="1" dirty="0">
                  <a:solidFill>
                    <a:srgbClr val="06266B"/>
                  </a:solidFill>
                  <a:latin typeface="Calibri"/>
                  <a:ea typeface="맑은 고딕" pitchFamily="50" charset="-127"/>
                </a:rPr>
                <a:t>02</a:t>
              </a:r>
              <a:endParaRPr lang="ko-KR" altLang="en-US" sz="2500" b="1" dirty="0">
                <a:solidFill>
                  <a:srgbClr val="06266B"/>
                </a:solidFill>
                <a:latin typeface="Calibri"/>
                <a:ea typeface="맑은 고딕" pitchFamily="50" charset="-127"/>
              </a:endParaRPr>
            </a:p>
          </p:txBody>
        </p:sp>
        <p:cxnSp>
          <p:nvCxnSpPr>
            <p:cNvPr id="60" name="직선 연결선 59"/>
            <p:cNvCxnSpPr>
              <a:cxnSpLocks/>
            </p:cNvCxnSpPr>
            <p:nvPr/>
          </p:nvCxnSpPr>
          <p:spPr>
            <a:xfrm>
              <a:off x="5227859" y="3189636"/>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7" name="그룹 6"/>
          <p:cNvGrpSpPr/>
          <p:nvPr/>
        </p:nvGrpSpPr>
        <p:grpSpPr>
          <a:xfrm>
            <a:off x="6236222" y="3686573"/>
            <a:ext cx="3936479" cy="686761"/>
            <a:chOff x="4712221" y="3686573"/>
            <a:chExt cx="3936479" cy="686761"/>
          </a:xfrm>
        </p:grpSpPr>
        <p:sp>
          <p:nvSpPr>
            <p:cNvPr id="43" name="Text Box 5"/>
            <p:cNvSpPr txBox="1">
              <a:spLocks noChangeArrowheads="1"/>
            </p:cNvSpPr>
            <p:nvPr/>
          </p:nvSpPr>
          <p:spPr bwMode="auto">
            <a:xfrm>
              <a:off x="5177978" y="3686573"/>
              <a:ext cx="2952750" cy="307975"/>
            </a:xfrm>
            <a:prstGeom prst="rect">
              <a:avLst/>
            </a:prstGeom>
            <a:noFill/>
            <a:ln w="9525">
              <a:noFill/>
              <a:miter lim="800000"/>
              <a:headEnd/>
              <a:tailEnd/>
            </a:ln>
          </p:spPr>
          <p:txBody>
            <a:bodyPr>
              <a:spAutoFit/>
            </a:bodyPr>
            <a:lstStyle/>
            <a:p>
              <a:pPr latinLnBrk="1">
                <a:defRPr/>
              </a:pPr>
              <a:r>
                <a:rPr lang="en-US" altLang="ko-KR" sz="1400" b="1" dirty="0">
                  <a:solidFill>
                    <a:srgbClr val="337BA9"/>
                  </a:solidFill>
                  <a:latin typeface="Calibri"/>
                  <a:ea typeface="맑은 고딕" pitchFamily="50" charset="-127"/>
                </a:rPr>
                <a:t>Data Challenges</a:t>
              </a:r>
            </a:p>
          </p:txBody>
        </p:sp>
        <p:sp>
          <p:nvSpPr>
            <p:cNvPr id="44" name="Text Box 11"/>
            <p:cNvSpPr txBox="1">
              <a:spLocks noChangeArrowheads="1"/>
            </p:cNvSpPr>
            <p:nvPr/>
          </p:nvSpPr>
          <p:spPr bwMode="auto">
            <a:xfrm>
              <a:off x="5177978" y="4127113"/>
              <a:ext cx="3138438" cy="246221"/>
            </a:xfrm>
            <a:prstGeom prst="rect">
              <a:avLst/>
            </a:prstGeom>
            <a:noFill/>
            <a:ln w="9525">
              <a:noFill/>
              <a:miter lim="800000"/>
              <a:headEnd/>
              <a:tailEnd/>
            </a:ln>
            <a:effectLst/>
          </p:spPr>
          <p:txBody>
            <a:bodyPr wrap="square" anchor="ctr">
              <a:spAutoFit/>
            </a:bodyPr>
            <a:lstStyle/>
            <a:p>
              <a:pPr latinLnBrk="1">
                <a:lnSpc>
                  <a:spcPts val="1200"/>
                </a:lnSpc>
                <a:defRPr/>
              </a:pPr>
              <a:endParaRPr lang="en-US" altLang="ko-KR" sz="1100" dirty="0">
                <a:solidFill>
                  <a:prstClr val="white">
                    <a:lumMod val="50000"/>
                  </a:prstClr>
                </a:solidFill>
                <a:latin typeface="Calibri"/>
                <a:ea typeface="맑은 고딕" pitchFamily="50" charset="-127"/>
                <a:cs typeface="굴림" pitchFamily="50" charset="-127"/>
              </a:endParaRPr>
            </a:p>
          </p:txBody>
        </p:sp>
        <p:sp>
          <p:nvSpPr>
            <p:cNvPr id="45" name="TextBox 13"/>
            <p:cNvSpPr txBox="1">
              <a:spLocks noChangeArrowheads="1"/>
            </p:cNvSpPr>
            <p:nvPr/>
          </p:nvSpPr>
          <p:spPr bwMode="auto">
            <a:xfrm>
              <a:off x="4712221" y="3730294"/>
              <a:ext cx="508473" cy="477054"/>
            </a:xfrm>
            <a:prstGeom prst="rect">
              <a:avLst/>
            </a:prstGeom>
            <a:noFill/>
            <a:ln w="9525">
              <a:noFill/>
              <a:miter lim="800000"/>
              <a:headEnd/>
              <a:tailEnd/>
            </a:ln>
          </p:spPr>
          <p:txBody>
            <a:bodyPr wrap="none">
              <a:spAutoFit/>
            </a:bodyPr>
            <a:lstStyle/>
            <a:p>
              <a:pPr latinLnBrk="1"/>
              <a:r>
                <a:rPr lang="en-US" altLang="ko-KR" sz="2500" b="1" dirty="0">
                  <a:solidFill>
                    <a:srgbClr val="06266B"/>
                  </a:solidFill>
                  <a:latin typeface="Calibri"/>
                  <a:ea typeface="맑은 고딕" pitchFamily="50" charset="-127"/>
                </a:rPr>
                <a:t>03</a:t>
              </a:r>
              <a:endParaRPr lang="ko-KR" altLang="en-US" sz="2500" b="1" dirty="0">
                <a:solidFill>
                  <a:srgbClr val="06266B"/>
                </a:solidFill>
                <a:latin typeface="Calibri"/>
                <a:ea typeface="맑은 고딕" pitchFamily="50" charset="-127"/>
              </a:endParaRPr>
            </a:p>
          </p:txBody>
        </p:sp>
        <p:cxnSp>
          <p:nvCxnSpPr>
            <p:cNvPr id="61" name="직선 연결선 60"/>
            <p:cNvCxnSpPr>
              <a:cxnSpLocks/>
            </p:cNvCxnSpPr>
            <p:nvPr/>
          </p:nvCxnSpPr>
          <p:spPr>
            <a:xfrm>
              <a:off x="5227859" y="4013549"/>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6" name="그룹 5"/>
          <p:cNvGrpSpPr/>
          <p:nvPr/>
        </p:nvGrpSpPr>
        <p:grpSpPr>
          <a:xfrm>
            <a:off x="6236222" y="4510486"/>
            <a:ext cx="3936479" cy="686761"/>
            <a:chOff x="4712221" y="4510486"/>
            <a:chExt cx="3936479" cy="686761"/>
          </a:xfrm>
        </p:grpSpPr>
        <p:sp>
          <p:nvSpPr>
            <p:cNvPr id="49" name="Text Box 5"/>
            <p:cNvSpPr txBox="1">
              <a:spLocks noChangeArrowheads="1"/>
            </p:cNvSpPr>
            <p:nvPr/>
          </p:nvSpPr>
          <p:spPr bwMode="auto">
            <a:xfrm>
              <a:off x="5177978" y="4510486"/>
              <a:ext cx="2952750" cy="307975"/>
            </a:xfrm>
            <a:prstGeom prst="rect">
              <a:avLst/>
            </a:prstGeom>
            <a:noFill/>
            <a:ln w="9525">
              <a:noFill/>
              <a:miter lim="800000"/>
              <a:headEnd/>
              <a:tailEnd/>
            </a:ln>
          </p:spPr>
          <p:txBody>
            <a:bodyPr>
              <a:spAutoFit/>
            </a:bodyPr>
            <a:lstStyle/>
            <a:p>
              <a:pPr latinLnBrk="1">
                <a:defRPr/>
              </a:pPr>
              <a:r>
                <a:rPr lang="en-US" altLang="ko-KR" sz="1400" b="1" dirty="0">
                  <a:solidFill>
                    <a:srgbClr val="337BA9"/>
                  </a:solidFill>
                  <a:latin typeface="Calibri"/>
                  <a:ea typeface="맑은 고딕" pitchFamily="50" charset="-127"/>
                </a:rPr>
                <a:t>Data Overview</a:t>
              </a:r>
            </a:p>
          </p:txBody>
        </p:sp>
        <p:sp>
          <p:nvSpPr>
            <p:cNvPr id="50" name="Text Box 11"/>
            <p:cNvSpPr txBox="1">
              <a:spLocks noChangeArrowheads="1"/>
            </p:cNvSpPr>
            <p:nvPr/>
          </p:nvSpPr>
          <p:spPr bwMode="auto">
            <a:xfrm>
              <a:off x="5177978" y="4951026"/>
              <a:ext cx="3138438" cy="246221"/>
            </a:xfrm>
            <a:prstGeom prst="rect">
              <a:avLst/>
            </a:prstGeom>
            <a:noFill/>
            <a:ln w="9525">
              <a:noFill/>
              <a:miter lim="800000"/>
              <a:headEnd/>
              <a:tailEnd/>
            </a:ln>
            <a:effectLst/>
          </p:spPr>
          <p:txBody>
            <a:bodyPr wrap="square" anchor="ctr">
              <a:spAutoFit/>
            </a:bodyPr>
            <a:lstStyle/>
            <a:p>
              <a:pPr latinLnBrk="1">
                <a:lnSpc>
                  <a:spcPts val="1200"/>
                </a:lnSpc>
                <a:defRPr/>
              </a:pPr>
              <a:endParaRPr lang="en-US" altLang="ko-KR" sz="1100" dirty="0">
                <a:solidFill>
                  <a:prstClr val="white">
                    <a:lumMod val="50000"/>
                  </a:prstClr>
                </a:solidFill>
                <a:latin typeface="Calibri"/>
                <a:ea typeface="맑은 고딕" pitchFamily="50" charset="-127"/>
                <a:cs typeface="굴림" pitchFamily="50" charset="-127"/>
              </a:endParaRPr>
            </a:p>
          </p:txBody>
        </p:sp>
        <p:sp>
          <p:nvSpPr>
            <p:cNvPr id="51" name="TextBox 13"/>
            <p:cNvSpPr txBox="1">
              <a:spLocks noChangeArrowheads="1"/>
            </p:cNvSpPr>
            <p:nvPr/>
          </p:nvSpPr>
          <p:spPr bwMode="auto">
            <a:xfrm>
              <a:off x="4712221" y="4554207"/>
              <a:ext cx="508473" cy="477054"/>
            </a:xfrm>
            <a:prstGeom prst="rect">
              <a:avLst/>
            </a:prstGeom>
            <a:noFill/>
            <a:ln w="9525">
              <a:noFill/>
              <a:miter lim="800000"/>
              <a:headEnd/>
              <a:tailEnd/>
            </a:ln>
          </p:spPr>
          <p:txBody>
            <a:bodyPr wrap="none">
              <a:spAutoFit/>
            </a:bodyPr>
            <a:lstStyle/>
            <a:p>
              <a:pPr latinLnBrk="1"/>
              <a:r>
                <a:rPr lang="en-US" altLang="ko-KR" sz="2500" b="1" dirty="0">
                  <a:solidFill>
                    <a:srgbClr val="06266B"/>
                  </a:solidFill>
                  <a:latin typeface="Calibri"/>
                  <a:ea typeface="맑은 고딕" pitchFamily="50" charset="-127"/>
                </a:rPr>
                <a:t>04</a:t>
              </a:r>
              <a:endParaRPr lang="ko-KR" altLang="en-US" sz="2500" b="1" dirty="0">
                <a:solidFill>
                  <a:srgbClr val="06266B"/>
                </a:solidFill>
                <a:latin typeface="Calibri"/>
                <a:ea typeface="맑은 고딕" pitchFamily="50" charset="-127"/>
              </a:endParaRPr>
            </a:p>
          </p:txBody>
        </p:sp>
        <p:cxnSp>
          <p:nvCxnSpPr>
            <p:cNvPr id="62" name="직선 연결선 61"/>
            <p:cNvCxnSpPr>
              <a:cxnSpLocks/>
            </p:cNvCxnSpPr>
            <p:nvPr/>
          </p:nvCxnSpPr>
          <p:spPr>
            <a:xfrm>
              <a:off x="5227859" y="4837462"/>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2" name="그룹 1"/>
          <p:cNvGrpSpPr/>
          <p:nvPr/>
        </p:nvGrpSpPr>
        <p:grpSpPr>
          <a:xfrm>
            <a:off x="6236222" y="5334397"/>
            <a:ext cx="3936479" cy="686761"/>
            <a:chOff x="4712221" y="5334397"/>
            <a:chExt cx="3936479" cy="686761"/>
          </a:xfrm>
        </p:grpSpPr>
        <p:sp>
          <p:nvSpPr>
            <p:cNvPr id="55" name="Text Box 5"/>
            <p:cNvSpPr txBox="1">
              <a:spLocks noChangeArrowheads="1"/>
            </p:cNvSpPr>
            <p:nvPr/>
          </p:nvSpPr>
          <p:spPr bwMode="auto">
            <a:xfrm>
              <a:off x="5177978" y="5334397"/>
              <a:ext cx="2952750" cy="307777"/>
            </a:xfrm>
            <a:prstGeom prst="rect">
              <a:avLst/>
            </a:prstGeom>
            <a:noFill/>
            <a:ln w="9525">
              <a:noFill/>
              <a:miter lim="800000"/>
              <a:headEnd/>
              <a:tailEnd/>
            </a:ln>
          </p:spPr>
          <p:txBody>
            <a:bodyPr>
              <a:spAutoFit/>
            </a:bodyPr>
            <a:lstStyle/>
            <a:p>
              <a:pPr latinLnBrk="1">
                <a:defRPr/>
              </a:pPr>
              <a:r>
                <a:rPr lang="en-US" altLang="ko-KR" sz="1400" b="1" dirty="0">
                  <a:solidFill>
                    <a:srgbClr val="337BA9"/>
                  </a:solidFill>
                  <a:latin typeface="Calibri"/>
                  <a:ea typeface="맑은 고딕" pitchFamily="50" charset="-127"/>
                </a:rPr>
                <a:t>Airlines Dashboard</a:t>
              </a:r>
            </a:p>
          </p:txBody>
        </p:sp>
        <p:sp>
          <p:nvSpPr>
            <p:cNvPr id="56" name="Text Box 11"/>
            <p:cNvSpPr txBox="1">
              <a:spLocks noChangeArrowheads="1"/>
            </p:cNvSpPr>
            <p:nvPr/>
          </p:nvSpPr>
          <p:spPr bwMode="auto">
            <a:xfrm>
              <a:off x="5177978" y="5774937"/>
              <a:ext cx="3138438" cy="246221"/>
            </a:xfrm>
            <a:prstGeom prst="rect">
              <a:avLst/>
            </a:prstGeom>
            <a:noFill/>
            <a:ln w="9525">
              <a:noFill/>
              <a:miter lim="800000"/>
              <a:headEnd/>
              <a:tailEnd/>
            </a:ln>
            <a:effectLst/>
          </p:spPr>
          <p:txBody>
            <a:bodyPr wrap="square" anchor="ctr">
              <a:spAutoFit/>
            </a:bodyPr>
            <a:lstStyle/>
            <a:p>
              <a:pPr latinLnBrk="1">
                <a:lnSpc>
                  <a:spcPts val="1200"/>
                </a:lnSpc>
                <a:defRPr/>
              </a:pPr>
              <a:endParaRPr lang="en-US" altLang="ko-KR" sz="1100" dirty="0">
                <a:solidFill>
                  <a:prstClr val="white">
                    <a:lumMod val="50000"/>
                  </a:prstClr>
                </a:solidFill>
                <a:latin typeface="Calibri"/>
                <a:ea typeface="맑은 고딕" pitchFamily="50" charset="-127"/>
                <a:cs typeface="굴림" pitchFamily="50" charset="-127"/>
              </a:endParaRPr>
            </a:p>
          </p:txBody>
        </p:sp>
        <p:sp>
          <p:nvSpPr>
            <p:cNvPr id="57" name="TextBox 13"/>
            <p:cNvSpPr txBox="1">
              <a:spLocks noChangeArrowheads="1"/>
            </p:cNvSpPr>
            <p:nvPr/>
          </p:nvSpPr>
          <p:spPr bwMode="auto">
            <a:xfrm>
              <a:off x="4712221" y="5378118"/>
              <a:ext cx="508473" cy="477054"/>
            </a:xfrm>
            <a:prstGeom prst="rect">
              <a:avLst/>
            </a:prstGeom>
            <a:noFill/>
            <a:ln w="9525">
              <a:noFill/>
              <a:miter lim="800000"/>
              <a:headEnd/>
              <a:tailEnd/>
            </a:ln>
          </p:spPr>
          <p:txBody>
            <a:bodyPr wrap="none">
              <a:spAutoFit/>
            </a:bodyPr>
            <a:lstStyle/>
            <a:p>
              <a:pPr latinLnBrk="1"/>
              <a:r>
                <a:rPr lang="en-US" altLang="ko-KR" sz="2500" b="1" dirty="0">
                  <a:solidFill>
                    <a:srgbClr val="06266B"/>
                  </a:solidFill>
                  <a:latin typeface="Calibri"/>
                  <a:ea typeface="맑은 고딕" pitchFamily="50" charset="-127"/>
                </a:rPr>
                <a:t>05</a:t>
              </a:r>
              <a:endParaRPr lang="ko-KR" altLang="en-US" sz="2500" b="1" dirty="0">
                <a:solidFill>
                  <a:srgbClr val="06266B"/>
                </a:solidFill>
                <a:latin typeface="Calibri"/>
                <a:ea typeface="맑은 고딕" pitchFamily="50" charset="-127"/>
              </a:endParaRPr>
            </a:p>
          </p:txBody>
        </p:sp>
        <p:cxnSp>
          <p:nvCxnSpPr>
            <p:cNvPr id="63" name="직선 연결선 62"/>
            <p:cNvCxnSpPr>
              <a:cxnSpLocks/>
            </p:cNvCxnSpPr>
            <p:nvPr/>
          </p:nvCxnSpPr>
          <p:spPr>
            <a:xfrm>
              <a:off x="5227859" y="5661373"/>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3" name="그룹 1">
            <a:extLst>
              <a:ext uri="{FF2B5EF4-FFF2-40B4-BE49-F238E27FC236}">
                <a16:creationId xmlns:a16="http://schemas.microsoft.com/office/drawing/2014/main" id="{56174D86-FC52-2ADF-8254-041FE8C91B9F}"/>
              </a:ext>
            </a:extLst>
          </p:cNvPr>
          <p:cNvGrpSpPr/>
          <p:nvPr/>
        </p:nvGrpSpPr>
        <p:grpSpPr>
          <a:xfrm>
            <a:off x="6236222" y="6171239"/>
            <a:ext cx="3936479" cy="686761"/>
            <a:chOff x="4712221" y="5334397"/>
            <a:chExt cx="3936479" cy="686761"/>
          </a:xfrm>
        </p:grpSpPr>
        <p:sp>
          <p:nvSpPr>
            <p:cNvPr id="4" name="Text Box 5">
              <a:extLst>
                <a:ext uri="{FF2B5EF4-FFF2-40B4-BE49-F238E27FC236}">
                  <a16:creationId xmlns:a16="http://schemas.microsoft.com/office/drawing/2014/main" id="{FAF666B4-08A9-569F-925A-F79C0DDF2EA4}"/>
                </a:ext>
              </a:extLst>
            </p:cNvPr>
            <p:cNvSpPr txBox="1">
              <a:spLocks noChangeArrowheads="1"/>
            </p:cNvSpPr>
            <p:nvPr/>
          </p:nvSpPr>
          <p:spPr bwMode="auto">
            <a:xfrm>
              <a:off x="5177978" y="5334397"/>
              <a:ext cx="2952750" cy="307777"/>
            </a:xfrm>
            <a:prstGeom prst="rect">
              <a:avLst/>
            </a:prstGeom>
            <a:noFill/>
            <a:ln w="9525">
              <a:noFill/>
              <a:miter lim="800000"/>
              <a:headEnd/>
              <a:tailEnd/>
            </a:ln>
          </p:spPr>
          <p:txBody>
            <a:bodyPr>
              <a:spAutoFit/>
            </a:bodyPr>
            <a:lstStyle/>
            <a:p>
              <a:pPr latinLnBrk="1">
                <a:defRPr/>
              </a:pPr>
              <a:r>
                <a:rPr lang="en-US" altLang="ko-KR" sz="1400" b="1" dirty="0">
                  <a:solidFill>
                    <a:srgbClr val="337BA9"/>
                  </a:solidFill>
                  <a:latin typeface="Calibri"/>
                  <a:ea typeface="맑은 고딕" pitchFamily="50" charset="-127"/>
                </a:rPr>
                <a:t>Analysis &amp; Suggestions</a:t>
              </a:r>
            </a:p>
          </p:txBody>
        </p:sp>
        <p:sp>
          <p:nvSpPr>
            <p:cNvPr id="5" name="Text Box 11">
              <a:extLst>
                <a:ext uri="{FF2B5EF4-FFF2-40B4-BE49-F238E27FC236}">
                  <a16:creationId xmlns:a16="http://schemas.microsoft.com/office/drawing/2014/main" id="{ACF7E84C-47FB-CCEC-9DB9-0E1A2F7C866F}"/>
                </a:ext>
              </a:extLst>
            </p:cNvPr>
            <p:cNvSpPr txBox="1">
              <a:spLocks noChangeArrowheads="1"/>
            </p:cNvSpPr>
            <p:nvPr/>
          </p:nvSpPr>
          <p:spPr bwMode="auto">
            <a:xfrm>
              <a:off x="5177978" y="5774937"/>
              <a:ext cx="3138438" cy="246221"/>
            </a:xfrm>
            <a:prstGeom prst="rect">
              <a:avLst/>
            </a:prstGeom>
            <a:noFill/>
            <a:ln w="9525">
              <a:noFill/>
              <a:miter lim="800000"/>
              <a:headEnd/>
              <a:tailEnd/>
            </a:ln>
            <a:effectLst/>
          </p:spPr>
          <p:txBody>
            <a:bodyPr wrap="square" anchor="ctr">
              <a:spAutoFit/>
            </a:bodyPr>
            <a:lstStyle/>
            <a:p>
              <a:pPr latinLnBrk="1">
                <a:lnSpc>
                  <a:spcPts val="1200"/>
                </a:lnSpc>
                <a:defRPr/>
              </a:pPr>
              <a:endParaRPr lang="en-US" altLang="ko-KR" sz="1100" dirty="0">
                <a:solidFill>
                  <a:prstClr val="white">
                    <a:lumMod val="50000"/>
                  </a:prstClr>
                </a:solidFill>
                <a:latin typeface="Calibri"/>
                <a:ea typeface="맑은 고딕" pitchFamily="50" charset="-127"/>
                <a:cs typeface="굴림" pitchFamily="50" charset="-127"/>
              </a:endParaRPr>
            </a:p>
          </p:txBody>
        </p:sp>
        <p:sp>
          <p:nvSpPr>
            <p:cNvPr id="10" name="TextBox 13">
              <a:extLst>
                <a:ext uri="{FF2B5EF4-FFF2-40B4-BE49-F238E27FC236}">
                  <a16:creationId xmlns:a16="http://schemas.microsoft.com/office/drawing/2014/main" id="{C79B96E7-4182-9AD1-B734-19EEFDDA86DB}"/>
                </a:ext>
              </a:extLst>
            </p:cNvPr>
            <p:cNvSpPr txBox="1">
              <a:spLocks noChangeArrowheads="1"/>
            </p:cNvSpPr>
            <p:nvPr/>
          </p:nvSpPr>
          <p:spPr bwMode="auto">
            <a:xfrm>
              <a:off x="4712221" y="5378118"/>
              <a:ext cx="508473" cy="477054"/>
            </a:xfrm>
            <a:prstGeom prst="rect">
              <a:avLst/>
            </a:prstGeom>
            <a:noFill/>
            <a:ln w="9525">
              <a:noFill/>
              <a:miter lim="800000"/>
              <a:headEnd/>
              <a:tailEnd/>
            </a:ln>
          </p:spPr>
          <p:txBody>
            <a:bodyPr wrap="none">
              <a:spAutoFit/>
            </a:bodyPr>
            <a:lstStyle/>
            <a:p>
              <a:pPr latinLnBrk="1"/>
              <a:r>
                <a:rPr lang="en-US" altLang="ko-KR" sz="2500" b="1" dirty="0">
                  <a:solidFill>
                    <a:srgbClr val="06266B"/>
                  </a:solidFill>
                  <a:latin typeface="Calibri"/>
                  <a:ea typeface="맑은 고딕" pitchFamily="50" charset="-127"/>
                </a:rPr>
                <a:t>06</a:t>
              </a:r>
              <a:endParaRPr lang="ko-KR" altLang="en-US" sz="2500" b="1" dirty="0">
                <a:solidFill>
                  <a:srgbClr val="06266B"/>
                </a:solidFill>
                <a:latin typeface="Calibri"/>
                <a:ea typeface="맑은 고딕" pitchFamily="50" charset="-127"/>
              </a:endParaRPr>
            </a:p>
          </p:txBody>
        </p:sp>
        <p:cxnSp>
          <p:nvCxnSpPr>
            <p:cNvPr id="11" name="직선 연결선 62">
              <a:extLst>
                <a:ext uri="{FF2B5EF4-FFF2-40B4-BE49-F238E27FC236}">
                  <a16:creationId xmlns:a16="http://schemas.microsoft.com/office/drawing/2014/main" id="{161558D9-89B9-1E37-F481-A487E04EF7C2}"/>
                </a:ext>
              </a:extLst>
            </p:cNvPr>
            <p:cNvCxnSpPr>
              <a:cxnSpLocks/>
            </p:cNvCxnSpPr>
            <p:nvPr/>
          </p:nvCxnSpPr>
          <p:spPr>
            <a:xfrm>
              <a:off x="5227859" y="5661373"/>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Company Description</a:t>
            </a:r>
            <a:endParaRPr lang="ko-KR" altLang="en-US" dirty="0"/>
          </a:p>
        </p:txBody>
      </p:sp>
      <p:sp>
        <p:nvSpPr>
          <p:cNvPr id="37" name="내용 개체 틀 36"/>
          <p:cNvSpPr>
            <a:spLocks noGrp="1"/>
          </p:cNvSpPr>
          <p:nvPr>
            <p:ph idx="1"/>
          </p:nvPr>
        </p:nvSpPr>
        <p:spPr/>
        <p:txBody>
          <a:bodyPr/>
          <a:lstStyle/>
          <a:p>
            <a:pPr algn="l">
              <a:buFont typeface="Arial" panose="020B0604020202020204" pitchFamily="34" charset="0"/>
              <a:buChar char="•"/>
            </a:pPr>
            <a:r>
              <a:rPr lang="en-US" sz="1800" b="0" i="0" dirty="0">
                <a:solidFill>
                  <a:schemeClr val="tx1"/>
                </a:solidFill>
                <a:effectLst/>
              </a:rPr>
              <a:t>High Cloud Airline is a young and ambitious airline company, committed to providing a seamless and comfortable   travel experience for its passengers.</a:t>
            </a:r>
          </a:p>
          <a:p>
            <a:pPr algn="l">
              <a:buFont typeface="Arial" panose="020B0604020202020204" pitchFamily="34" charset="0"/>
              <a:buChar char="•"/>
            </a:pPr>
            <a:endParaRPr lang="en-US" sz="1800" b="0" i="0" dirty="0">
              <a:solidFill>
                <a:schemeClr val="tx1"/>
              </a:solidFill>
              <a:effectLst/>
            </a:endParaRPr>
          </a:p>
          <a:p>
            <a:pPr algn="l">
              <a:buFont typeface="Arial" panose="020B0604020202020204" pitchFamily="34" charset="0"/>
              <a:buChar char="•"/>
            </a:pPr>
            <a:r>
              <a:rPr lang="en-US" sz="1800" b="0" i="0" dirty="0">
                <a:solidFill>
                  <a:schemeClr val="tx1"/>
                </a:solidFill>
                <a:effectLst/>
              </a:rPr>
              <a:t>We pride ourselves on our modern fleet, cutting-edge technology, and focus on sustainability.</a:t>
            </a:r>
          </a:p>
          <a:p>
            <a:pPr algn="l">
              <a:buFont typeface="Arial" panose="020B0604020202020204" pitchFamily="34" charset="0"/>
              <a:buChar char="•"/>
            </a:pPr>
            <a:endParaRPr lang="en-US" sz="1800" b="0" i="0" dirty="0">
              <a:solidFill>
                <a:schemeClr val="tx1"/>
              </a:solidFill>
              <a:effectLst/>
            </a:endParaRPr>
          </a:p>
          <a:p>
            <a:pPr algn="l">
              <a:buFont typeface="Arial" panose="020B0604020202020204" pitchFamily="34" charset="0"/>
              <a:buChar char="•"/>
            </a:pPr>
            <a:r>
              <a:rPr lang="en-US" sz="1800" b="0" i="0" dirty="0">
                <a:solidFill>
                  <a:schemeClr val="tx1"/>
                </a:solidFill>
                <a:effectLst/>
              </a:rPr>
              <a:t>Our mission is to connect people and cultures, making the world a smaller place, one flight at a time.</a:t>
            </a:r>
          </a:p>
          <a:p>
            <a:br>
              <a:rPr lang="en-US" dirty="0">
                <a:solidFill>
                  <a:schemeClr val="tx1"/>
                </a:solidFill>
              </a:rPr>
            </a:br>
            <a:endParaRPr lang="en-US" altLang="ko-KR" dirty="0">
              <a:solidFill>
                <a:schemeClr val="tx1"/>
              </a:solidFill>
            </a:endParaRPr>
          </a:p>
        </p:txBody>
      </p:sp>
      <p:pic>
        <p:nvPicPr>
          <p:cNvPr id="18" name="Picture 17">
            <a:extLst>
              <a:ext uri="{FF2B5EF4-FFF2-40B4-BE49-F238E27FC236}">
                <a16:creationId xmlns:a16="http://schemas.microsoft.com/office/drawing/2014/main" id="{712EF950-B4DE-F5B7-A090-9B643C3336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1313" y="5577017"/>
            <a:ext cx="1066687" cy="106668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Business Problem</a:t>
            </a:r>
            <a:endParaRPr lang="ko-KR" altLang="en-US" dirty="0"/>
          </a:p>
        </p:txBody>
      </p:sp>
      <p:sp>
        <p:nvSpPr>
          <p:cNvPr id="37" name="내용 개체 틀 36"/>
          <p:cNvSpPr>
            <a:spLocks noGrp="1"/>
          </p:cNvSpPr>
          <p:nvPr>
            <p:ph idx="1"/>
          </p:nvPr>
        </p:nvSpPr>
        <p:spPr/>
        <p:txBody>
          <a:bodyPr/>
          <a:lstStyle/>
          <a:p>
            <a:pPr algn="l">
              <a:buFont typeface="Arial" panose="020B0604020202020204" pitchFamily="34" charset="0"/>
              <a:buChar char="•"/>
            </a:pPr>
            <a:endParaRPr lang="en-US" sz="1800" b="0" i="0" dirty="0">
              <a:solidFill>
                <a:schemeClr val="tx1"/>
              </a:solidFill>
              <a:effectLst/>
            </a:endParaRPr>
          </a:p>
          <a:p>
            <a:pPr algn="l">
              <a:buFont typeface="Arial" panose="020B0604020202020204" pitchFamily="34" charset="0"/>
              <a:buChar char="•"/>
            </a:pPr>
            <a:r>
              <a:rPr lang="en-US" sz="1800" b="0" i="0" dirty="0">
                <a:solidFill>
                  <a:schemeClr val="tx1"/>
                </a:solidFill>
                <a:effectLst/>
              </a:rPr>
              <a:t>In today's competitive airline industry, standing out from the crowd is crucial.</a:t>
            </a:r>
            <a:br>
              <a:rPr lang="en-US" sz="1800" b="0" i="0" dirty="0">
                <a:solidFill>
                  <a:schemeClr val="tx1"/>
                </a:solidFill>
                <a:effectLst/>
              </a:rPr>
            </a:br>
            <a:endParaRPr lang="en-US" sz="1800" b="0" i="0" dirty="0">
              <a:solidFill>
                <a:schemeClr val="tx1"/>
              </a:solidFill>
              <a:effectLst/>
            </a:endParaRPr>
          </a:p>
          <a:p>
            <a:pPr algn="l">
              <a:buFont typeface="Arial" panose="020B0604020202020204" pitchFamily="34" charset="0"/>
              <a:buChar char="•"/>
            </a:pPr>
            <a:r>
              <a:rPr lang="en-US" sz="1800" b="0" i="0" dirty="0">
                <a:solidFill>
                  <a:schemeClr val="tx1"/>
                </a:solidFill>
                <a:effectLst/>
              </a:rPr>
              <a:t>High Cloud Airline needs to understand its passengers better to personalize their travel experience and optimize its operations for profitability and efficiency.</a:t>
            </a:r>
          </a:p>
          <a:p>
            <a:pPr algn="l">
              <a:buFont typeface="Arial" panose="020B0604020202020204" pitchFamily="34" charset="0"/>
              <a:buChar char="•"/>
            </a:pPr>
            <a:r>
              <a:rPr lang="en-US" sz="1800" b="0" i="0" dirty="0">
                <a:solidFill>
                  <a:schemeClr val="tx1"/>
                </a:solidFill>
                <a:effectLst/>
              </a:rPr>
              <a:t>Load Factor and Capacity Utilization</a:t>
            </a:r>
          </a:p>
          <a:p>
            <a:pPr algn="l">
              <a:buFont typeface="Arial" panose="020B0604020202020204" pitchFamily="34" charset="0"/>
              <a:buChar char="•"/>
            </a:pPr>
            <a:r>
              <a:rPr lang="en-US" sz="1800" b="0" i="0" dirty="0">
                <a:solidFill>
                  <a:schemeClr val="tx1"/>
                </a:solidFill>
                <a:effectLst/>
              </a:rPr>
              <a:t>Analyze load factors and optimize capacity utilization for each flight.</a:t>
            </a:r>
          </a:p>
          <a:p>
            <a:pPr algn="l">
              <a:buFont typeface="Arial" panose="020B0604020202020204" pitchFamily="34" charset="0"/>
              <a:buChar char="•"/>
            </a:pPr>
            <a:r>
              <a:rPr lang="en-US" sz="1800" b="0" i="0" dirty="0">
                <a:solidFill>
                  <a:schemeClr val="tx1"/>
                </a:solidFill>
                <a:effectLst/>
              </a:rPr>
              <a:t>Maximize revenue potential by adjusting capacity and pricing strategies.</a:t>
            </a:r>
          </a:p>
          <a:p>
            <a:pPr algn="l">
              <a:buFont typeface="Arial" panose="020B0604020202020204" pitchFamily="34" charset="0"/>
              <a:buChar char="•"/>
            </a:pPr>
            <a:endParaRPr lang="en-US" sz="1800" b="0" i="0" dirty="0">
              <a:solidFill>
                <a:schemeClr val="tx1"/>
              </a:solidFill>
              <a:effectLst/>
            </a:endParaRPr>
          </a:p>
          <a:p>
            <a:pPr algn="l">
              <a:buFont typeface="Arial" panose="020B0604020202020204" pitchFamily="34" charset="0"/>
              <a:buChar char="•"/>
            </a:pPr>
            <a:endParaRPr lang="en-US" sz="1800" b="0" i="0" dirty="0">
              <a:solidFill>
                <a:schemeClr val="tx1"/>
              </a:solidFill>
              <a:effectLst/>
            </a:endParaRPr>
          </a:p>
          <a:p>
            <a:br>
              <a:rPr lang="en-US" dirty="0">
                <a:solidFill>
                  <a:schemeClr val="tx1"/>
                </a:solidFill>
              </a:rPr>
            </a:br>
            <a:endParaRPr lang="en-US" altLang="ko-KR" dirty="0">
              <a:solidFill>
                <a:schemeClr val="tx1"/>
              </a:solidFill>
            </a:endParaRPr>
          </a:p>
        </p:txBody>
      </p:sp>
      <p:pic>
        <p:nvPicPr>
          <p:cNvPr id="3" name="Picture 2">
            <a:extLst>
              <a:ext uri="{FF2B5EF4-FFF2-40B4-BE49-F238E27FC236}">
                <a16:creationId xmlns:a16="http://schemas.microsoft.com/office/drawing/2014/main" id="{68AFEF24-D760-0DA7-E817-4DE0853244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1313" y="5577017"/>
            <a:ext cx="1066687" cy="1066687"/>
          </a:xfrm>
          <a:prstGeom prst="rect">
            <a:avLst/>
          </a:prstGeom>
        </p:spPr>
      </p:pic>
    </p:spTree>
    <p:extLst>
      <p:ext uri="{BB962C8B-B14F-4D97-AF65-F5344CB8AC3E}">
        <p14:creationId xmlns:p14="http://schemas.microsoft.com/office/powerpoint/2010/main" val="3233155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KPIs</a:t>
            </a:r>
            <a:endParaRPr lang="ko-KR" altLang="en-US" dirty="0"/>
          </a:p>
        </p:txBody>
      </p:sp>
      <p:sp>
        <p:nvSpPr>
          <p:cNvPr id="37" name="내용 개체 틀 36"/>
          <p:cNvSpPr>
            <a:spLocks noGrp="1"/>
          </p:cNvSpPr>
          <p:nvPr>
            <p:ph idx="1"/>
          </p:nvPr>
        </p:nvSpPr>
        <p:spPr/>
        <p:txBody>
          <a:bodyPr>
            <a:normAutofit fontScale="92500" lnSpcReduction="10000"/>
          </a:bodyPr>
          <a:lstStyle/>
          <a:p>
            <a:pPr algn="l">
              <a:lnSpc>
                <a:spcPct val="110000"/>
              </a:lnSpc>
              <a:buFont typeface="Arial" panose="020B0604020202020204" pitchFamily="34" charset="0"/>
              <a:buChar char="•"/>
            </a:pPr>
            <a:endParaRPr lang="en-US" b="0" i="0" dirty="0">
              <a:solidFill>
                <a:schemeClr val="tx1"/>
              </a:solidFill>
              <a:effectLst/>
            </a:endParaRPr>
          </a:p>
          <a:p>
            <a:pPr marL="0" algn="l" rtl="0" eaLnBrk="1" fontAlgn="b" latinLnBrk="0" hangingPunct="1">
              <a:lnSpc>
                <a:spcPct val="110000"/>
              </a:lnSpc>
              <a:spcBef>
                <a:spcPts val="0"/>
              </a:spcBef>
              <a:spcAft>
                <a:spcPts val="0"/>
              </a:spcAft>
            </a:pPr>
            <a:r>
              <a:rPr lang="en-US" i="0" u="none" strike="noStrike" kern="1200" dirty="0">
                <a:solidFill>
                  <a:srgbClr val="000000"/>
                </a:solidFill>
                <a:effectLst/>
                <a:cs typeface="Times New Roman" panose="02020603050405020304" pitchFamily="18" charset="0"/>
              </a:rPr>
              <a:t>1.calcuate the following fields from the Orderdatekey field ( First Create a Date Field from Year , Month , Day fields)</a:t>
            </a:r>
            <a:endParaRPr lang="en-IN" i="0" u="none" strike="noStrike" dirty="0">
              <a:effectLst/>
            </a:endParaRPr>
          </a:p>
          <a:p>
            <a:pPr marL="0" algn="l" rtl="0" eaLnBrk="1" fontAlgn="b" latinLnBrk="0" hangingPunct="1">
              <a:lnSpc>
                <a:spcPct val="110000"/>
              </a:lnSpc>
              <a:spcBef>
                <a:spcPts val="0"/>
              </a:spcBef>
              <a:spcAft>
                <a:spcPts val="0"/>
              </a:spcAft>
            </a:pPr>
            <a:r>
              <a:rPr lang="en-IN" i="0" u="none" strike="noStrike" kern="1200" dirty="0">
                <a:solidFill>
                  <a:srgbClr val="000000"/>
                </a:solidFill>
                <a:effectLst/>
                <a:cs typeface="Times New Roman" panose="02020603050405020304" pitchFamily="18" charset="0"/>
              </a:rPr>
              <a:t>   A. Year</a:t>
            </a:r>
            <a:endParaRPr lang="en-IN" i="0" u="none" strike="noStrike" dirty="0">
              <a:effectLst/>
            </a:endParaRPr>
          </a:p>
          <a:p>
            <a:pPr marL="0" algn="l" rtl="0" eaLnBrk="1" fontAlgn="b" latinLnBrk="0" hangingPunct="1">
              <a:lnSpc>
                <a:spcPct val="110000"/>
              </a:lnSpc>
              <a:spcBef>
                <a:spcPts val="0"/>
              </a:spcBef>
              <a:spcAft>
                <a:spcPts val="0"/>
              </a:spcAft>
            </a:pPr>
            <a:r>
              <a:rPr lang="en-IN" i="0" u="none" strike="noStrike" kern="1200" dirty="0">
                <a:solidFill>
                  <a:srgbClr val="000000"/>
                </a:solidFill>
                <a:effectLst/>
                <a:cs typeface="Times New Roman" panose="02020603050405020304" pitchFamily="18" charset="0"/>
              </a:rPr>
              <a:t>   B. Monthno</a:t>
            </a:r>
            <a:endParaRPr lang="en-IN" i="0" u="none" strike="noStrike" dirty="0">
              <a:effectLst/>
            </a:endParaRPr>
          </a:p>
          <a:p>
            <a:pPr marL="0" algn="l" rtl="0" eaLnBrk="1" fontAlgn="b" latinLnBrk="0" hangingPunct="1">
              <a:lnSpc>
                <a:spcPct val="110000"/>
              </a:lnSpc>
              <a:spcBef>
                <a:spcPts val="0"/>
              </a:spcBef>
              <a:spcAft>
                <a:spcPts val="0"/>
              </a:spcAft>
            </a:pPr>
            <a:r>
              <a:rPr lang="en-IN" i="0" u="none" strike="noStrike" kern="1200" dirty="0">
                <a:solidFill>
                  <a:srgbClr val="000000"/>
                </a:solidFill>
                <a:effectLst/>
                <a:cs typeface="Times New Roman" panose="02020603050405020304" pitchFamily="18" charset="0"/>
              </a:rPr>
              <a:t>   C. Monthfullname</a:t>
            </a:r>
            <a:endParaRPr lang="en-IN" i="0" u="none" strike="noStrike" dirty="0">
              <a:effectLst/>
            </a:endParaRPr>
          </a:p>
          <a:p>
            <a:pPr marL="0" algn="l" rtl="0" eaLnBrk="1" fontAlgn="b" latinLnBrk="0" hangingPunct="1">
              <a:lnSpc>
                <a:spcPct val="110000"/>
              </a:lnSpc>
              <a:spcBef>
                <a:spcPts val="0"/>
              </a:spcBef>
              <a:spcAft>
                <a:spcPts val="0"/>
              </a:spcAft>
            </a:pPr>
            <a:r>
              <a:rPr lang="fr-FR" i="0" u="none" strike="noStrike" kern="1200" dirty="0">
                <a:solidFill>
                  <a:srgbClr val="000000"/>
                </a:solidFill>
                <a:effectLst/>
                <a:cs typeface="Times New Roman" panose="02020603050405020304" pitchFamily="18" charset="0"/>
              </a:rPr>
              <a:t>   D. Quarter(Q1,Q2,Q3,Q4)</a:t>
            </a:r>
            <a:endParaRPr lang="en-IN" i="0" u="none" strike="noStrike" dirty="0">
              <a:effectLst/>
            </a:endParaRPr>
          </a:p>
          <a:p>
            <a:pPr marL="0" algn="l" rtl="0" eaLnBrk="1" fontAlgn="b" latinLnBrk="0" hangingPunct="1">
              <a:lnSpc>
                <a:spcPct val="110000"/>
              </a:lnSpc>
              <a:spcBef>
                <a:spcPts val="0"/>
              </a:spcBef>
              <a:spcAft>
                <a:spcPts val="0"/>
              </a:spcAft>
            </a:pPr>
            <a:r>
              <a:rPr lang="en-IN" i="0" u="none" strike="noStrike" kern="1200" dirty="0">
                <a:solidFill>
                  <a:srgbClr val="000000"/>
                </a:solidFill>
                <a:effectLst/>
                <a:cs typeface="Times New Roman" panose="02020603050405020304" pitchFamily="18" charset="0"/>
              </a:rPr>
              <a:t>   E.  YearMonth ( YYYY-MMM)</a:t>
            </a:r>
            <a:endParaRPr lang="en-IN" i="0" u="none" strike="noStrike" dirty="0">
              <a:effectLst/>
            </a:endParaRPr>
          </a:p>
          <a:p>
            <a:pPr marL="0" algn="l" rtl="0" eaLnBrk="1" fontAlgn="b" latinLnBrk="0" hangingPunct="1">
              <a:lnSpc>
                <a:spcPct val="110000"/>
              </a:lnSpc>
              <a:spcBef>
                <a:spcPts val="0"/>
              </a:spcBef>
              <a:spcAft>
                <a:spcPts val="0"/>
              </a:spcAft>
            </a:pPr>
            <a:r>
              <a:rPr lang="en-IN" i="0" u="none" strike="noStrike" kern="1200" dirty="0">
                <a:solidFill>
                  <a:srgbClr val="000000"/>
                </a:solidFill>
                <a:effectLst/>
                <a:cs typeface="Times New Roman" panose="02020603050405020304" pitchFamily="18" charset="0"/>
              </a:rPr>
              <a:t>   F.  Weekdayno</a:t>
            </a:r>
            <a:endParaRPr lang="en-IN" i="0" u="none" strike="noStrike" dirty="0">
              <a:effectLst/>
            </a:endParaRPr>
          </a:p>
          <a:p>
            <a:pPr marL="0" algn="l" rtl="0" eaLnBrk="1" fontAlgn="b" latinLnBrk="0" hangingPunct="1">
              <a:lnSpc>
                <a:spcPct val="110000"/>
              </a:lnSpc>
              <a:spcBef>
                <a:spcPts val="0"/>
              </a:spcBef>
              <a:spcAft>
                <a:spcPts val="0"/>
              </a:spcAft>
            </a:pPr>
            <a:r>
              <a:rPr lang="en-IN" i="0" u="none" strike="noStrike" kern="1200" dirty="0">
                <a:solidFill>
                  <a:srgbClr val="000000"/>
                </a:solidFill>
                <a:effectLst/>
                <a:cs typeface="Times New Roman" panose="02020603050405020304" pitchFamily="18" charset="0"/>
              </a:rPr>
              <a:t>   G. Weekdayname</a:t>
            </a:r>
            <a:endParaRPr lang="en-IN" i="0" u="none" strike="noStrike" dirty="0">
              <a:effectLst/>
            </a:endParaRPr>
          </a:p>
          <a:p>
            <a:pPr marL="0" algn="l" rtl="0" eaLnBrk="1" fontAlgn="b" latinLnBrk="0" hangingPunct="1">
              <a:lnSpc>
                <a:spcPct val="110000"/>
              </a:lnSpc>
              <a:spcBef>
                <a:spcPts val="0"/>
              </a:spcBef>
              <a:spcAft>
                <a:spcPts val="0"/>
              </a:spcAft>
            </a:pPr>
            <a:r>
              <a:rPr lang="en-IN" i="0" u="none" strike="noStrike" kern="1200" dirty="0">
                <a:solidFill>
                  <a:srgbClr val="000000"/>
                </a:solidFill>
                <a:effectLst/>
                <a:cs typeface="Times New Roman" panose="02020603050405020304" pitchFamily="18" charset="0"/>
              </a:rPr>
              <a:t>   H. FinancialMonth</a:t>
            </a:r>
            <a:endParaRPr lang="en-IN" i="0" u="none" strike="noStrike" dirty="0">
              <a:effectLst/>
            </a:endParaRPr>
          </a:p>
          <a:p>
            <a:pPr marL="0" algn="l" rtl="0" eaLnBrk="1" fontAlgn="b" latinLnBrk="0" hangingPunct="1">
              <a:lnSpc>
                <a:spcPct val="110000"/>
              </a:lnSpc>
              <a:spcBef>
                <a:spcPts val="0"/>
              </a:spcBef>
              <a:spcAft>
                <a:spcPts val="0"/>
              </a:spcAft>
            </a:pPr>
            <a:r>
              <a:rPr lang="en-IN" i="0" u="none" strike="noStrike" kern="1200" dirty="0">
                <a:solidFill>
                  <a:srgbClr val="000000"/>
                </a:solidFill>
                <a:effectLst/>
                <a:cs typeface="Times New Roman" panose="02020603050405020304" pitchFamily="18" charset="0"/>
              </a:rPr>
              <a:t>    I. Financial Quarter </a:t>
            </a:r>
            <a:endParaRPr lang="en-IN" i="0" u="none" strike="noStrike" dirty="0">
              <a:effectLst/>
            </a:endParaRPr>
          </a:p>
          <a:p>
            <a:pPr marL="0" algn="l" rtl="0" eaLnBrk="1" fontAlgn="b" latinLnBrk="0" hangingPunct="1">
              <a:lnSpc>
                <a:spcPct val="110000"/>
              </a:lnSpc>
              <a:spcBef>
                <a:spcPts val="0"/>
              </a:spcBef>
              <a:spcAft>
                <a:spcPts val="0"/>
              </a:spcAft>
            </a:pPr>
            <a:r>
              <a:rPr lang="en-US" i="0" u="none" strike="noStrike" kern="1200" dirty="0">
                <a:solidFill>
                  <a:srgbClr val="000000"/>
                </a:solidFill>
                <a:effectLst/>
                <a:cs typeface="Times New Roman" panose="02020603050405020304" pitchFamily="18" charset="0"/>
              </a:rPr>
              <a:t>2. Find the load Factor percentage on a yearly , Quarterly , Monthly basis ( Transported passengers / Available seats)</a:t>
            </a:r>
            <a:endParaRPr lang="en-IN" i="0" u="none" strike="noStrike" dirty="0">
              <a:effectLst/>
            </a:endParaRPr>
          </a:p>
          <a:p>
            <a:pPr marL="0" algn="l" rtl="0" eaLnBrk="1" fontAlgn="b" latinLnBrk="0" hangingPunct="1">
              <a:lnSpc>
                <a:spcPct val="110000"/>
              </a:lnSpc>
              <a:spcBef>
                <a:spcPts val="0"/>
              </a:spcBef>
              <a:spcAft>
                <a:spcPts val="0"/>
              </a:spcAft>
            </a:pPr>
            <a:r>
              <a:rPr lang="en-US" i="0" u="none" strike="noStrike" kern="1200" dirty="0">
                <a:solidFill>
                  <a:srgbClr val="000000"/>
                </a:solidFill>
                <a:effectLst/>
                <a:cs typeface="Times New Roman" panose="02020603050405020304" pitchFamily="18" charset="0"/>
              </a:rPr>
              <a:t>3. Find the load Factor percentage on a Carrier Name basis ( Transported passengers / Available seats)</a:t>
            </a:r>
            <a:endParaRPr lang="en-IN" i="0" u="none" strike="noStrike" dirty="0">
              <a:effectLst/>
            </a:endParaRPr>
          </a:p>
          <a:p>
            <a:pPr marL="0" algn="l" rtl="0" eaLnBrk="1" fontAlgn="b" latinLnBrk="0" hangingPunct="1">
              <a:lnSpc>
                <a:spcPct val="110000"/>
              </a:lnSpc>
              <a:spcBef>
                <a:spcPts val="0"/>
              </a:spcBef>
              <a:spcAft>
                <a:spcPts val="0"/>
              </a:spcAft>
            </a:pPr>
            <a:r>
              <a:rPr lang="en-US" i="0" u="none" strike="noStrike" kern="1200" dirty="0">
                <a:solidFill>
                  <a:srgbClr val="000000"/>
                </a:solidFill>
                <a:effectLst/>
                <a:cs typeface="Times New Roman" panose="02020603050405020304" pitchFamily="18" charset="0"/>
              </a:rPr>
              <a:t>4. Identify Top 10 Carrier Names based passengers preference </a:t>
            </a:r>
            <a:endParaRPr lang="en-IN" i="0" u="none" strike="noStrike" dirty="0">
              <a:effectLst/>
            </a:endParaRPr>
          </a:p>
          <a:p>
            <a:pPr marL="0" algn="l" rtl="0" eaLnBrk="1" fontAlgn="b" latinLnBrk="0" hangingPunct="1">
              <a:lnSpc>
                <a:spcPct val="110000"/>
              </a:lnSpc>
              <a:spcBef>
                <a:spcPts val="0"/>
              </a:spcBef>
              <a:spcAft>
                <a:spcPts val="0"/>
              </a:spcAft>
            </a:pPr>
            <a:r>
              <a:rPr lang="en-US" i="0" u="none" strike="noStrike" kern="1200" dirty="0">
                <a:solidFill>
                  <a:srgbClr val="000000"/>
                </a:solidFill>
                <a:effectLst/>
                <a:cs typeface="Times New Roman" panose="02020603050405020304" pitchFamily="18" charset="0"/>
              </a:rPr>
              <a:t>5. Display top Routes ( from-to City) based on Number of Flights </a:t>
            </a:r>
            <a:endParaRPr lang="en-IN" i="0" u="none" strike="noStrike" dirty="0">
              <a:effectLst/>
            </a:endParaRPr>
          </a:p>
          <a:p>
            <a:pPr marL="0" algn="l" rtl="0" eaLnBrk="1" fontAlgn="b" latinLnBrk="0" hangingPunct="1">
              <a:lnSpc>
                <a:spcPct val="110000"/>
              </a:lnSpc>
              <a:spcBef>
                <a:spcPts val="0"/>
              </a:spcBef>
              <a:spcAft>
                <a:spcPts val="0"/>
              </a:spcAft>
            </a:pPr>
            <a:r>
              <a:rPr lang="en-US" i="0" u="none" strike="noStrike" kern="1200" dirty="0">
                <a:solidFill>
                  <a:srgbClr val="000000"/>
                </a:solidFill>
                <a:effectLst/>
                <a:cs typeface="Times New Roman" panose="02020603050405020304" pitchFamily="18" charset="0"/>
              </a:rPr>
              <a:t>6. Identify the how much load factor is occupied on Weekend vs Weekdays.</a:t>
            </a:r>
            <a:endParaRPr lang="en-IN" i="0" u="none" strike="noStrike" dirty="0">
              <a:effectLst/>
            </a:endParaRPr>
          </a:p>
          <a:p>
            <a:pPr marL="0" algn="l" rtl="0" eaLnBrk="1" fontAlgn="b" latinLnBrk="0" hangingPunct="1">
              <a:lnSpc>
                <a:spcPct val="110000"/>
              </a:lnSpc>
              <a:spcBef>
                <a:spcPts val="0"/>
              </a:spcBef>
              <a:spcAft>
                <a:spcPts val="0"/>
              </a:spcAft>
            </a:pPr>
            <a:r>
              <a:rPr lang="en-US" i="0" u="none" strike="noStrike" kern="1200" dirty="0">
                <a:solidFill>
                  <a:srgbClr val="000000"/>
                </a:solidFill>
                <a:effectLst/>
                <a:cs typeface="Times New Roman" panose="02020603050405020304" pitchFamily="18" charset="0"/>
              </a:rPr>
              <a:t>7. Use the filter to provide a search capability to find the flights between Source Country, Source State, Source City to Destination Country , Destination State, Destination City </a:t>
            </a:r>
            <a:endParaRPr lang="en-IN" i="0" u="none" strike="noStrike" dirty="0">
              <a:effectLst/>
            </a:endParaRPr>
          </a:p>
          <a:p>
            <a:pPr marL="0" algn="l" rtl="0" eaLnBrk="1" fontAlgn="b" latinLnBrk="0" hangingPunct="1">
              <a:lnSpc>
                <a:spcPct val="110000"/>
              </a:lnSpc>
              <a:spcBef>
                <a:spcPts val="0"/>
              </a:spcBef>
              <a:spcAft>
                <a:spcPts val="0"/>
              </a:spcAft>
            </a:pPr>
            <a:r>
              <a:rPr lang="en-US" i="0" u="none" strike="noStrike" kern="1200" dirty="0">
                <a:solidFill>
                  <a:srgbClr val="000000"/>
                </a:solidFill>
                <a:effectLst/>
                <a:cs typeface="Times New Roman" panose="02020603050405020304" pitchFamily="18" charset="0"/>
              </a:rPr>
              <a:t>8. Identify number of flights based on Distance groups</a:t>
            </a:r>
            <a:endParaRPr lang="en-IN" i="0" u="none" strike="noStrike" dirty="0">
              <a:effectLst/>
            </a:endParaRPr>
          </a:p>
          <a:p>
            <a:pPr marL="0" algn="l" rtl="0" eaLnBrk="1" fontAlgn="b" latinLnBrk="0" hangingPunct="1">
              <a:lnSpc>
                <a:spcPct val="110000"/>
              </a:lnSpc>
              <a:spcBef>
                <a:spcPts val="0"/>
              </a:spcBef>
              <a:spcAft>
                <a:spcPts val="0"/>
              </a:spcAft>
            </a:pPr>
            <a:r>
              <a:rPr lang="en-US" i="0" u="none" strike="noStrike" kern="1200" dirty="0">
                <a:solidFill>
                  <a:srgbClr val="000000"/>
                </a:solidFill>
                <a:effectLst/>
                <a:cs typeface="Times New Roman" panose="02020603050405020304" pitchFamily="18" charset="0"/>
              </a:rPr>
              <a:t>9. Build a Dashboard to support your Analysis</a:t>
            </a:r>
            <a:endParaRPr lang="en-IN" i="0" u="none" strike="noStrike" dirty="0">
              <a:effectLst/>
            </a:endParaRPr>
          </a:p>
          <a:p>
            <a:pPr algn="l">
              <a:buFont typeface="Arial" panose="020B0604020202020204" pitchFamily="34" charset="0"/>
              <a:buChar char="•"/>
            </a:pPr>
            <a:endParaRPr lang="en-US" altLang="ko-KR" dirty="0">
              <a:solidFill>
                <a:schemeClr val="tx1"/>
              </a:solidFill>
            </a:endParaRPr>
          </a:p>
        </p:txBody>
      </p:sp>
      <p:pic>
        <p:nvPicPr>
          <p:cNvPr id="3" name="Picture 2">
            <a:extLst>
              <a:ext uri="{FF2B5EF4-FFF2-40B4-BE49-F238E27FC236}">
                <a16:creationId xmlns:a16="http://schemas.microsoft.com/office/drawing/2014/main" id="{90E25B2F-CCC7-C317-BD51-8499DC22FD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1313" y="5577017"/>
            <a:ext cx="1066687" cy="1066687"/>
          </a:xfrm>
          <a:prstGeom prst="rect">
            <a:avLst/>
          </a:prstGeom>
        </p:spPr>
      </p:pic>
    </p:spTree>
    <p:extLst>
      <p:ext uri="{BB962C8B-B14F-4D97-AF65-F5344CB8AC3E}">
        <p14:creationId xmlns:p14="http://schemas.microsoft.com/office/powerpoint/2010/main" val="2372615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Data Challenges</a:t>
            </a:r>
            <a:endParaRPr lang="ko-KR" altLang="en-US" dirty="0"/>
          </a:p>
        </p:txBody>
      </p:sp>
      <p:sp>
        <p:nvSpPr>
          <p:cNvPr id="37" name="내용 개체 틀 36"/>
          <p:cNvSpPr>
            <a:spLocks noGrp="1"/>
          </p:cNvSpPr>
          <p:nvPr>
            <p:ph idx="1"/>
          </p:nvPr>
        </p:nvSpPr>
        <p:spPr/>
        <p:txBody>
          <a:bodyPr/>
          <a:lstStyle/>
          <a:p>
            <a:pPr algn="l">
              <a:buFont typeface="Arial" panose="020B0604020202020204" pitchFamily="34" charset="0"/>
              <a:buChar char="•"/>
            </a:pPr>
            <a:endParaRPr lang="en-US" sz="1600" b="0" i="0" dirty="0">
              <a:solidFill>
                <a:schemeClr val="tx1"/>
              </a:solidFill>
              <a:effectLst/>
            </a:endParaRPr>
          </a:p>
          <a:p>
            <a:pPr algn="l">
              <a:buFont typeface="Arial" panose="020B0604020202020204" pitchFamily="34" charset="0"/>
              <a:buChar char="•"/>
            </a:pPr>
            <a:r>
              <a:rPr lang="en-US" sz="1800" b="0" i="0" dirty="0">
                <a:solidFill>
                  <a:schemeClr val="tx1"/>
                </a:solidFill>
                <a:effectLst/>
              </a:rPr>
              <a:t>Missing data in source file like Airline ID, Origin State, Destination State</a:t>
            </a:r>
          </a:p>
          <a:p>
            <a:pPr algn="l">
              <a:buFont typeface="Arial" panose="020B0604020202020204" pitchFamily="34" charset="0"/>
              <a:buChar char="•"/>
            </a:pPr>
            <a:r>
              <a:rPr lang="en-US" sz="1800" i="0" dirty="0" err="1">
                <a:solidFill>
                  <a:schemeClr val="tx1"/>
                </a:solidFill>
              </a:rPr>
              <a:t>Table.import</a:t>
            </a:r>
            <a:r>
              <a:rPr lang="en-US" sz="1800" i="0" dirty="0">
                <a:solidFill>
                  <a:schemeClr val="tx1"/>
                </a:solidFill>
              </a:rPr>
              <a:t> wizard not working in SQL for maindata_final.csv</a:t>
            </a:r>
          </a:p>
          <a:p>
            <a:pPr algn="l">
              <a:buFont typeface="Arial" panose="020B0604020202020204" pitchFamily="34" charset="0"/>
              <a:buChar char="•"/>
            </a:pPr>
            <a:r>
              <a:rPr lang="en-US" sz="1800" b="0" i="0" dirty="0">
                <a:solidFill>
                  <a:schemeClr val="tx1"/>
                </a:solidFill>
                <a:effectLst/>
              </a:rPr>
              <a:t>Data Modelling using various sources</a:t>
            </a:r>
          </a:p>
          <a:p>
            <a:pPr algn="l">
              <a:buFont typeface="Arial" panose="020B0604020202020204" pitchFamily="34" charset="0"/>
              <a:buChar char="•"/>
            </a:pPr>
            <a:r>
              <a:rPr lang="en-US" sz="1800" b="0" i="0" dirty="0">
                <a:solidFill>
                  <a:schemeClr val="tx1"/>
                </a:solidFill>
                <a:effectLst/>
              </a:rPr>
              <a:t>The challenge lies in integrating and analyzing this data effectively to extract actionable insights.</a:t>
            </a:r>
          </a:p>
          <a:p>
            <a:pPr algn="l">
              <a:buFont typeface="Arial" panose="020B0604020202020204" pitchFamily="34" charset="0"/>
              <a:buChar char="•"/>
            </a:pPr>
            <a:r>
              <a:rPr lang="en-US" sz="1800" b="0" i="0" dirty="0">
                <a:solidFill>
                  <a:schemeClr val="tx1"/>
                </a:solidFill>
                <a:effectLst/>
              </a:rPr>
              <a:t>Utilize data visualization tools to explore trends and patterns in the data.</a:t>
            </a:r>
          </a:p>
          <a:p>
            <a:pPr algn="l">
              <a:buFont typeface="Arial" panose="020B0604020202020204" pitchFamily="34" charset="0"/>
              <a:buChar char="•"/>
            </a:pPr>
            <a:endParaRPr lang="en-US" sz="1800" b="0" i="0" dirty="0">
              <a:solidFill>
                <a:schemeClr val="tx1"/>
              </a:solidFill>
              <a:effectLst/>
            </a:endParaRPr>
          </a:p>
          <a:p>
            <a:pPr algn="l">
              <a:buFont typeface="Arial" panose="020B0604020202020204" pitchFamily="34" charset="0"/>
              <a:buChar char="•"/>
            </a:pPr>
            <a:endParaRPr lang="en-US" sz="1600" b="0" i="0" dirty="0">
              <a:solidFill>
                <a:schemeClr val="tx1"/>
              </a:solidFill>
              <a:effectLst/>
            </a:endParaRPr>
          </a:p>
          <a:p>
            <a:br>
              <a:rPr lang="en-US" dirty="0">
                <a:solidFill>
                  <a:schemeClr val="tx1"/>
                </a:solidFill>
              </a:rPr>
            </a:br>
            <a:endParaRPr lang="en-US" altLang="ko-KR" dirty="0">
              <a:solidFill>
                <a:schemeClr val="tx1"/>
              </a:solidFill>
            </a:endParaRPr>
          </a:p>
        </p:txBody>
      </p:sp>
      <p:pic>
        <p:nvPicPr>
          <p:cNvPr id="3" name="Picture 2">
            <a:extLst>
              <a:ext uri="{FF2B5EF4-FFF2-40B4-BE49-F238E27FC236}">
                <a16:creationId xmlns:a16="http://schemas.microsoft.com/office/drawing/2014/main" id="{CAAB4042-6C6C-344D-C1E5-7CBF9C0DA4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1313" y="5577017"/>
            <a:ext cx="1066687" cy="1066687"/>
          </a:xfrm>
          <a:prstGeom prst="rect">
            <a:avLst/>
          </a:prstGeom>
        </p:spPr>
      </p:pic>
    </p:spTree>
    <p:extLst>
      <p:ext uri="{BB962C8B-B14F-4D97-AF65-F5344CB8AC3E}">
        <p14:creationId xmlns:p14="http://schemas.microsoft.com/office/powerpoint/2010/main" val="714778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KPI 2</a:t>
            </a:r>
            <a:endParaRPr lang="ko-KR" altLang="en-US" dirty="0"/>
          </a:p>
        </p:txBody>
      </p:sp>
      <p:sp>
        <p:nvSpPr>
          <p:cNvPr id="37" name="내용 개체 틀 36"/>
          <p:cNvSpPr>
            <a:spLocks noGrp="1"/>
          </p:cNvSpPr>
          <p:nvPr>
            <p:ph idx="1"/>
          </p:nvPr>
        </p:nvSpPr>
        <p:spPr>
          <a:xfrm>
            <a:off x="527382" y="1412776"/>
            <a:ext cx="11211900" cy="4953694"/>
          </a:xfrm>
        </p:spPr>
        <p:txBody>
          <a:bodyPr/>
          <a:lstStyle/>
          <a:p>
            <a:pPr algn="l">
              <a:buFont typeface="Arial" panose="020B0604020202020204" pitchFamily="34" charset="0"/>
              <a:buChar char="•"/>
            </a:pPr>
            <a:r>
              <a:rPr lang="en-US" altLang="ko-KR" dirty="0">
                <a:solidFill>
                  <a:schemeClr val="tx1"/>
                </a:solidFill>
              </a:rPr>
              <a:t>Load Factor Analysis – Yearly</a:t>
            </a:r>
          </a:p>
          <a:p>
            <a:pPr algn="l">
              <a:buFont typeface="Arial" panose="020B0604020202020204" pitchFamily="34" charset="0"/>
              <a:buChar char="•"/>
            </a:pPr>
            <a:r>
              <a:rPr lang="en-US" altLang="ko-KR" dirty="0">
                <a:solidFill>
                  <a:schemeClr val="tx1"/>
                </a:solidFill>
              </a:rPr>
              <a:t>Key Observation: In 2013, High Cloud Airlines achieved an exceptional load factor.</a:t>
            </a:r>
          </a:p>
          <a:p>
            <a:pPr algn="l">
              <a:buFont typeface="Arial" panose="020B0604020202020204" pitchFamily="34" charset="0"/>
              <a:buChar char="•"/>
            </a:pPr>
            <a:r>
              <a:rPr lang="en-US" altLang="ko-KR" dirty="0">
                <a:solidFill>
                  <a:schemeClr val="tx1"/>
                </a:solidFill>
              </a:rPr>
              <a:t>Load Factor Definition: Load factor measures the percentage of occupied seats on flights.</a:t>
            </a:r>
          </a:p>
          <a:p>
            <a:pPr marL="0" indent="0" algn="l"/>
            <a:r>
              <a:rPr lang="en-US" altLang="ko-KR" dirty="0">
                <a:solidFill>
                  <a:schemeClr val="tx1"/>
                </a:solidFill>
              </a:rPr>
              <a:t>       Significance:</a:t>
            </a:r>
          </a:p>
          <a:p>
            <a:pPr algn="l">
              <a:buFont typeface="Arial" panose="020B0604020202020204" pitchFamily="34" charset="0"/>
              <a:buChar char="•"/>
            </a:pPr>
            <a:r>
              <a:rPr lang="en-US" altLang="ko-KR" dirty="0">
                <a:solidFill>
                  <a:schemeClr val="tx1"/>
                </a:solidFill>
              </a:rPr>
              <a:t> High load factor indicates strong passenger demand and efficient capacity utilization. The high load factor in 2013 signifies robust demand and effective utilization of available seat capacity, contributing to High Cloud Airlines' operational success and revenue growth.</a:t>
            </a:r>
          </a:p>
          <a:p>
            <a:pPr algn="l">
              <a:buFont typeface="Arial" panose="020B0604020202020204" pitchFamily="34" charset="0"/>
              <a:buChar char="•"/>
            </a:pPr>
            <a:r>
              <a:rPr lang="en-US" altLang="ko-KR" dirty="0">
                <a:solidFill>
                  <a:schemeClr val="tx1"/>
                </a:solidFill>
              </a:rPr>
              <a:t>Business Implications: Increased revenue potential due to maximized seat occupancy.</a:t>
            </a:r>
            <a:br>
              <a:rPr lang="en-US" altLang="ko-KR" dirty="0">
                <a:solidFill>
                  <a:schemeClr val="tx1"/>
                </a:solidFill>
              </a:rPr>
            </a:br>
            <a:endParaRPr lang="en-US" altLang="ko-KR" dirty="0">
              <a:solidFill>
                <a:schemeClr val="tx1"/>
              </a:solidFill>
            </a:endParaRPr>
          </a:p>
          <a:p>
            <a:pPr algn="l">
              <a:buFont typeface="Arial" panose="020B0604020202020204" pitchFamily="34" charset="0"/>
              <a:buChar char="•"/>
            </a:pPr>
            <a:r>
              <a:rPr lang="en-US" altLang="ko-KR" dirty="0">
                <a:solidFill>
                  <a:schemeClr val="tx1"/>
                </a:solidFill>
              </a:rPr>
              <a:t>Load Factor Analysis – Monthly</a:t>
            </a:r>
          </a:p>
          <a:p>
            <a:pPr marL="0" indent="0" algn="l"/>
            <a:r>
              <a:rPr lang="en-US" altLang="ko-KR" dirty="0">
                <a:solidFill>
                  <a:schemeClr val="tx1"/>
                </a:solidFill>
              </a:rPr>
              <a:t>       Significance:</a:t>
            </a:r>
          </a:p>
          <a:p>
            <a:pPr algn="l">
              <a:buFont typeface="Arial" panose="020B0604020202020204" pitchFamily="34" charset="0"/>
              <a:buChar char="•"/>
            </a:pPr>
            <a:r>
              <a:rPr lang="en-US" altLang="ko-KR" dirty="0">
                <a:solidFill>
                  <a:schemeClr val="tx1"/>
                </a:solidFill>
              </a:rPr>
              <a:t>Sustained high load factors (July) denote efficient capacity management and strong passenger demand.</a:t>
            </a:r>
          </a:p>
          <a:p>
            <a:pPr algn="l">
              <a:buFont typeface="Arial" panose="020B0604020202020204" pitchFamily="34" charset="0"/>
              <a:buChar char="•"/>
            </a:pPr>
            <a:r>
              <a:rPr lang="en-US" altLang="ko-KR" dirty="0">
                <a:solidFill>
                  <a:schemeClr val="tx1"/>
                </a:solidFill>
              </a:rPr>
              <a:t>Increased seat occupancy contributes to revenue maximization.</a:t>
            </a:r>
          </a:p>
          <a:p>
            <a:pPr algn="l">
              <a:buFont typeface="Arial" panose="020B0604020202020204" pitchFamily="34" charset="0"/>
              <a:buChar char="•"/>
            </a:pPr>
            <a:r>
              <a:rPr lang="en-US" altLang="ko-KR" dirty="0">
                <a:solidFill>
                  <a:schemeClr val="tx1"/>
                </a:solidFill>
              </a:rPr>
              <a:t>Conclusion:</a:t>
            </a:r>
          </a:p>
          <a:p>
            <a:pPr algn="l">
              <a:buFont typeface="Arial" panose="020B0604020202020204" pitchFamily="34" charset="0"/>
              <a:buChar char="•"/>
            </a:pPr>
            <a:r>
              <a:rPr lang="en-US" altLang="ko-KR" dirty="0">
                <a:solidFill>
                  <a:schemeClr val="tx1"/>
                </a:solidFill>
              </a:rPr>
              <a:t>The monthly load factor peaks reflect consistent success in maximizing seat occupancy, driving operational efficiency and revenue growth.</a:t>
            </a:r>
          </a:p>
          <a:p>
            <a:pPr algn="l">
              <a:buFont typeface="Arial" panose="020B0604020202020204" pitchFamily="34" charset="0"/>
              <a:buChar char="•"/>
            </a:pPr>
            <a:endParaRPr lang="en-US" altLang="ko-KR" dirty="0">
              <a:solidFill>
                <a:schemeClr val="tx1"/>
              </a:solidFill>
            </a:endParaRPr>
          </a:p>
        </p:txBody>
      </p:sp>
      <p:pic>
        <p:nvPicPr>
          <p:cNvPr id="3" name="Picture 2">
            <a:extLst>
              <a:ext uri="{FF2B5EF4-FFF2-40B4-BE49-F238E27FC236}">
                <a16:creationId xmlns:a16="http://schemas.microsoft.com/office/drawing/2014/main" id="{F64EAC03-8FE8-896A-66CD-3F1F6ABD07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1313" y="5577017"/>
            <a:ext cx="1066687" cy="1066687"/>
          </a:xfrm>
          <a:prstGeom prst="rect">
            <a:avLst/>
          </a:prstGeom>
        </p:spPr>
      </p:pic>
    </p:spTree>
    <p:extLst>
      <p:ext uri="{BB962C8B-B14F-4D97-AF65-F5344CB8AC3E}">
        <p14:creationId xmlns:p14="http://schemas.microsoft.com/office/powerpoint/2010/main" val="820107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KPI 2</a:t>
            </a:r>
            <a:endParaRPr lang="ko-KR" altLang="en-US" dirty="0"/>
          </a:p>
        </p:txBody>
      </p:sp>
      <p:sp>
        <p:nvSpPr>
          <p:cNvPr id="37" name="내용 개체 틀 36"/>
          <p:cNvSpPr>
            <a:spLocks noGrp="1"/>
          </p:cNvSpPr>
          <p:nvPr>
            <p:ph idx="1"/>
          </p:nvPr>
        </p:nvSpPr>
        <p:spPr>
          <a:xfrm>
            <a:off x="527382" y="1412776"/>
            <a:ext cx="6061677" cy="4953694"/>
          </a:xfrm>
        </p:spPr>
        <p:txBody>
          <a:bodyPr/>
          <a:lstStyle/>
          <a:p>
            <a:pPr algn="l">
              <a:buFont typeface="Arial" panose="020B0604020202020204" pitchFamily="34" charset="0"/>
              <a:buChar char="•"/>
            </a:pPr>
            <a:r>
              <a:rPr lang="en-US" altLang="ko-KR" dirty="0">
                <a:solidFill>
                  <a:schemeClr val="tx1"/>
                </a:solidFill>
              </a:rPr>
              <a:t>Load Factor Analysis – Quarterly</a:t>
            </a:r>
          </a:p>
          <a:p>
            <a:pPr algn="l">
              <a:buFont typeface="Arial" panose="020B0604020202020204" pitchFamily="34" charset="0"/>
              <a:buChar char="•"/>
            </a:pPr>
            <a:r>
              <a:rPr lang="en-US" altLang="ko-KR" dirty="0">
                <a:solidFill>
                  <a:schemeClr val="tx1"/>
                </a:solidFill>
              </a:rPr>
              <a:t>Key Observation: High Cloud Airlines achieved remarkable load factors in a particular quarter Q3.</a:t>
            </a:r>
          </a:p>
          <a:p>
            <a:pPr marL="0" indent="0" algn="l"/>
            <a:r>
              <a:rPr lang="en-US" altLang="ko-KR" dirty="0">
                <a:solidFill>
                  <a:schemeClr val="tx1"/>
                </a:solidFill>
              </a:rPr>
              <a:t>       Significance:</a:t>
            </a:r>
          </a:p>
          <a:p>
            <a:pPr algn="l">
              <a:buFont typeface="Arial" panose="020B0604020202020204" pitchFamily="34" charset="0"/>
              <a:buChar char="•"/>
            </a:pPr>
            <a:r>
              <a:rPr lang="en-US" altLang="ko-KR" dirty="0">
                <a:solidFill>
                  <a:schemeClr val="tx1"/>
                </a:solidFill>
              </a:rPr>
              <a:t>The high load factor in this quarter indicates efficient capacity utilization and strong passenger demand.</a:t>
            </a:r>
          </a:p>
          <a:p>
            <a:pPr algn="l">
              <a:buFont typeface="Arial" panose="020B0604020202020204" pitchFamily="34" charset="0"/>
              <a:buChar char="•"/>
            </a:pPr>
            <a:r>
              <a:rPr lang="en-US" altLang="ko-KR" dirty="0">
                <a:solidFill>
                  <a:schemeClr val="tx1"/>
                </a:solidFill>
              </a:rPr>
              <a:t>Increased seat occupancy positively impacts revenue generation.</a:t>
            </a:r>
          </a:p>
          <a:p>
            <a:pPr algn="l">
              <a:buFont typeface="Arial" panose="020B0604020202020204" pitchFamily="34" charset="0"/>
              <a:buChar char="•"/>
            </a:pPr>
            <a:r>
              <a:rPr lang="en-US" altLang="ko-KR" dirty="0">
                <a:solidFill>
                  <a:schemeClr val="tx1"/>
                </a:solidFill>
              </a:rPr>
              <a:t>Conclusion:</a:t>
            </a:r>
          </a:p>
          <a:p>
            <a:pPr algn="l">
              <a:buFont typeface="Arial" panose="020B0604020202020204" pitchFamily="34" charset="0"/>
              <a:buChar char="•"/>
            </a:pPr>
            <a:r>
              <a:rPr lang="en-US" altLang="ko-KR" dirty="0">
                <a:solidFill>
                  <a:schemeClr val="tx1"/>
                </a:solidFill>
              </a:rPr>
              <a:t>Quarterly Performance Highlight: The exceptional load factor in this quarter showcases operational excellence and revenue maximization for High Cloud Airlines.</a:t>
            </a:r>
          </a:p>
          <a:p>
            <a:pPr algn="l">
              <a:buFont typeface="Arial" panose="020B0604020202020204" pitchFamily="34" charset="0"/>
              <a:buChar char="•"/>
            </a:pPr>
            <a:endParaRPr lang="en-US" altLang="ko-KR" dirty="0">
              <a:solidFill>
                <a:schemeClr val="tx1"/>
              </a:solidFill>
            </a:endParaRPr>
          </a:p>
        </p:txBody>
      </p:sp>
      <p:pic>
        <p:nvPicPr>
          <p:cNvPr id="4" name="Picture 3">
            <a:extLst>
              <a:ext uri="{FF2B5EF4-FFF2-40B4-BE49-F238E27FC236}">
                <a16:creationId xmlns:a16="http://schemas.microsoft.com/office/drawing/2014/main" id="{6DB74684-EC93-73C9-741E-38CAC2373BB3}"/>
              </a:ext>
            </a:extLst>
          </p:cNvPr>
          <p:cNvPicPr>
            <a:picLocks noChangeAspect="1"/>
          </p:cNvPicPr>
          <p:nvPr/>
        </p:nvPicPr>
        <p:blipFill>
          <a:blip r:embed="rId2"/>
          <a:stretch>
            <a:fillRect/>
          </a:stretch>
        </p:blipFill>
        <p:spPr>
          <a:xfrm>
            <a:off x="6306671" y="1129553"/>
            <a:ext cx="5741893" cy="5446059"/>
          </a:xfrm>
          <a:prstGeom prst="rect">
            <a:avLst/>
          </a:prstGeom>
        </p:spPr>
      </p:pic>
      <p:pic>
        <p:nvPicPr>
          <p:cNvPr id="3" name="Picture 2">
            <a:extLst>
              <a:ext uri="{FF2B5EF4-FFF2-40B4-BE49-F238E27FC236}">
                <a16:creationId xmlns:a16="http://schemas.microsoft.com/office/drawing/2014/main" id="{692BA6D1-6A6E-B644-7AA8-7EBF64A914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382" y="5583006"/>
            <a:ext cx="1066687" cy="1066687"/>
          </a:xfrm>
          <a:prstGeom prst="rect">
            <a:avLst/>
          </a:prstGeom>
        </p:spPr>
      </p:pic>
    </p:spTree>
    <p:extLst>
      <p:ext uri="{BB962C8B-B14F-4D97-AF65-F5344CB8AC3E}">
        <p14:creationId xmlns:p14="http://schemas.microsoft.com/office/powerpoint/2010/main" val="4182698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KPI 3</a:t>
            </a:r>
            <a:endParaRPr lang="ko-KR" altLang="en-US" dirty="0"/>
          </a:p>
        </p:txBody>
      </p:sp>
      <p:sp>
        <p:nvSpPr>
          <p:cNvPr id="37" name="내용 개체 틀 36"/>
          <p:cNvSpPr>
            <a:spLocks noGrp="1"/>
          </p:cNvSpPr>
          <p:nvPr>
            <p:ph idx="1"/>
          </p:nvPr>
        </p:nvSpPr>
        <p:spPr>
          <a:xfrm>
            <a:off x="527382" y="1412776"/>
            <a:ext cx="6061677" cy="4953694"/>
          </a:xfrm>
        </p:spPr>
        <p:txBody>
          <a:bodyPr/>
          <a:lstStyle/>
          <a:p>
            <a:pPr algn="l">
              <a:buFont typeface="Arial" panose="020B0604020202020204" pitchFamily="34" charset="0"/>
              <a:buChar char="•"/>
            </a:pPr>
            <a:r>
              <a:rPr lang="en-US" altLang="ko-KR" dirty="0">
                <a:solidFill>
                  <a:schemeClr val="tx1"/>
                </a:solidFill>
              </a:rPr>
              <a:t>Load Factor Analysis by Carrier Name</a:t>
            </a:r>
          </a:p>
          <a:p>
            <a:pPr algn="l">
              <a:buFont typeface="Arial" panose="020B0604020202020204" pitchFamily="34" charset="0"/>
              <a:buChar char="•"/>
            </a:pPr>
            <a:r>
              <a:rPr lang="en-US" altLang="ko-KR" dirty="0">
                <a:solidFill>
                  <a:schemeClr val="tx1"/>
                </a:solidFill>
              </a:rPr>
              <a:t>Load Factor Percentage on a Carrier Name basis.</a:t>
            </a:r>
          </a:p>
          <a:p>
            <a:pPr algn="l">
              <a:buFont typeface="Arial" panose="020B0604020202020204" pitchFamily="34" charset="0"/>
              <a:buChar char="•"/>
            </a:pPr>
            <a:r>
              <a:rPr lang="en-US" altLang="ko-KR" dirty="0">
                <a:solidFill>
                  <a:schemeClr val="tx1"/>
                </a:solidFill>
              </a:rPr>
              <a:t>Calculation Formula: Load Factor = (Transported Passengers / Available Seats) * 100</a:t>
            </a:r>
          </a:p>
          <a:p>
            <a:pPr marL="0" indent="0" algn="l"/>
            <a:r>
              <a:rPr lang="en-US" altLang="ko-KR" dirty="0">
                <a:solidFill>
                  <a:schemeClr val="tx1"/>
                </a:solidFill>
              </a:rPr>
              <a:t>       </a:t>
            </a:r>
            <a:br>
              <a:rPr lang="en-US" altLang="ko-KR" dirty="0">
                <a:solidFill>
                  <a:schemeClr val="tx1"/>
                </a:solidFill>
              </a:rPr>
            </a:br>
            <a:r>
              <a:rPr lang="en-US" altLang="ko-KR" dirty="0">
                <a:solidFill>
                  <a:schemeClr val="tx1"/>
                </a:solidFill>
              </a:rPr>
              <a:t>Insights:</a:t>
            </a:r>
          </a:p>
          <a:p>
            <a:pPr algn="l">
              <a:buFont typeface="Arial" panose="020B0604020202020204" pitchFamily="34" charset="0"/>
              <a:buChar char="•"/>
            </a:pPr>
            <a:r>
              <a:rPr lang="en-US" altLang="ko-KR" dirty="0">
                <a:solidFill>
                  <a:schemeClr val="tx1"/>
                </a:solidFill>
              </a:rPr>
              <a:t> Higher the  load factors indicate efficient capacity utilization and strong demand.</a:t>
            </a:r>
          </a:p>
          <a:p>
            <a:pPr algn="l">
              <a:buFont typeface="Arial" panose="020B0604020202020204" pitchFamily="34" charset="0"/>
              <a:buChar char="•"/>
            </a:pPr>
            <a:r>
              <a:rPr lang="en-US" altLang="ko-KR" dirty="0" err="1">
                <a:solidFill>
                  <a:schemeClr val="tx1"/>
                </a:solidFill>
              </a:rPr>
              <a:t>Globespan</a:t>
            </a:r>
            <a:r>
              <a:rPr lang="en-US" altLang="ko-KR" dirty="0">
                <a:solidFill>
                  <a:schemeClr val="tx1"/>
                </a:solidFill>
              </a:rPr>
              <a:t> Airways limited d/b/d </a:t>
            </a:r>
            <a:r>
              <a:rPr lang="en-US" altLang="ko-KR" dirty="0" err="1">
                <a:solidFill>
                  <a:schemeClr val="tx1"/>
                </a:solidFill>
              </a:rPr>
              <a:t>flyglobespan</a:t>
            </a:r>
            <a:r>
              <a:rPr lang="en-US" altLang="ko-KR" dirty="0">
                <a:solidFill>
                  <a:schemeClr val="tx1"/>
                </a:solidFill>
              </a:rPr>
              <a:t> and Allegiant Air have high load factor as compare to </a:t>
            </a:r>
            <a:r>
              <a:rPr lang="en-US" altLang="ko-KR" dirty="0" err="1">
                <a:solidFill>
                  <a:schemeClr val="tx1"/>
                </a:solidFill>
              </a:rPr>
              <a:t>Corporatesjets,XXI</a:t>
            </a:r>
            <a:r>
              <a:rPr lang="en-US" altLang="ko-KR" dirty="0">
                <a:solidFill>
                  <a:schemeClr val="tx1"/>
                </a:solidFill>
              </a:rPr>
              <a:t> and Tradewinds Airlines</a:t>
            </a:r>
          </a:p>
          <a:p>
            <a:pPr algn="l">
              <a:buFont typeface="Arial" panose="020B0604020202020204" pitchFamily="34" charset="0"/>
              <a:buChar char="•"/>
            </a:pPr>
            <a:r>
              <a:rPr lang="en-US" altLang="ko-KR" dirty="0">
                <a:solidFill>
                  <a:schemeClr val="tx1"/>
                </a:solidFill>
              </a:rPr>
              <a:t>Conclusion:</a:t>
            </a:r>
          </a:p>
          <a:p>
            <a:pPr algn="l">
              <a:buFont typeface="Arial" panose="020B0604020202020204" pitchFamily="34" charset="0"/>
              <a:buChar char="•"/>
            </a:pPr>
            <a:r>
              <a:rPr lang="en-US" altLang="ko-KR" dirty="0">
                <a:solidFill>
                  <a:schemeClr val="tx1"/>
                </a:solidFill>
              </a:rPr>
              <a:t>Performance Evaluation: Load factor analysis by carrier name offers insights into each carrier's efficiency in maximizing seat occupancy and meeting passenger demand</a:t>
            </a:r>
          </a:p>
          <a:p>
            <a:pPr algn="l">
              <a:buFont typeface="Arial" panose="020B0604020202020204" pitchFamily="34" charset="0"/>
              <a:buChar char="•"/>
            </a:pPr>
            <a:endParaRPr lang="en-US" altLang="ko-KR" dirty="0">
              <a:solidFill>
                <a:schemeClr val="tx1"/>
              </a:solidFill>
            </a:endParaRPr>
          </a:p>
        </p:txBody>
      </p:sp>
      <p:pic>
        <p:nvPicPr>
          <p:cNvPr id="4" name="Picture 3">
            <a:extLst>
              <a:ext uri="{FF2B5EF4-FFF2-40B4-BE49-F238E27FC236}">
                <a16:creationId xmlns:a16="http://schemas.microsoft.com/office/drawing/2014/main" id="{D38880A7-6992-33AC-CAE5-A24CE0753A17}"/>
              </a:ext>
            </a:extLst>
          </p:cNvPr>
          <p:cNvPicPr>
            <a:picLocks noChangeAspect="1"/>
          </p:cNvPicPr>
          <p:nvPr/>
        </p:nvPicPr>
        <p:blipFill>
          <a:blip r:embed="rId2"/>
          <a:stretch>
            <a:fillRect/>
          </a:stretch>
        </p:blipFill>
        <p:spPr>
          <a:xfrm>
            <a:off x="6589059" y="1202138"/>
            <a:ext cx="5075559" cy="5164332"/>
          </a:xfrm>
          <a:prstGeom prst="rect">
            <a:avLst/>
          </a:prstGeom>
        </p:spPr>
      </p:pic>
      <p:pic>
        <p:nvPicPr>
          <p:cNvPr id="3" name="Picture 2">
            <a:extLst>
              <a:ext uri="{FF2B5EF4-FFF2-40B4-BE49-F238E27FC236}">
                <a16:creationId xmlns:a16="http://schemas.microsoft.com/office/drawing/2014/main" id="{EA8ABAE9-9952-C411-0B5F-D6A9F5FB6D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382" y="5703884"/>
            <a:ext cx="1066687" cy="1066687"/>
          </a:xfrm>
          <a:prstGeom prst="rect">
            <a:avLst/>
          </a:prstGeom>
        </p:spPr>
      </p:pic>
    </p:spTree>
    <p:extLst>
      <p:ext uri="{BB962C8B-B14F-4D97-AF65-F5344CB8AC3E}">
        <p14:creationId xmlns:p14="http://schemas.microsoft.com/office/powerpoint/2010/main" val="16784473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428</TotalTime>
  <Words>1104</Words>
  <Application>Microsoft Office PowerPoint</Application>
  <PresentationFormat>Widescreen</PresentationFormat>
  <Paragraphs>181</Paragraphs>
  <Slides>18</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18</vt:i4>
      </vt:variant>
    </vt:vector>
  </HeadingPairs>
  <TitlesOfParts>
    <vt:vector size="26" baseType="lpstr">
      <vt:lpstr>굴림체</vt:lpstr>
      <vt:lpstr>맑은 고딕</vt:lpstr>
      <vt:lpstr>Arial</vt:lpstr>
      <vt:lpstr>Arial Black</vt:lpstr>
      <vt:lpstr>Calibri</vt:lpstr>
      <vt:lpstr>Calibri Light</vt:lpstr>
      <vt:lpstr>Office Theme</vt:lpstr>
      <vt:lpstr>Office 테마</vt:lpstr>
      <vt:lpstr>PowerPoint Presentation</vt:lpstr>
      <vt:lpstr>PowerPoint Presentation</vt:lpstr>
      <vt:lpstr>Company Description</vt:lpstr>
      <vt:lpstr>Business Problem</vt:lpstr>
      <vt:lpstr>KPIs</vt:lpstr>
      <vt:lpstr>Data Challenges</vt:lpstr>
      <vt:lpstr>KPI 2</vt:lpstr>
      <vt:lpstr>KPI 2</vt:lpstr>
      <vt:lpstr>KPI 3</vt:lpstr>
      <vt:lpstr>KPI 4</vt:lpstr>
      <vt:lpstr>KPI 5</vt:lpstr>
      <vt:lpstr>KPI 6</vt:lpstr>
      <vt:lpstr>KPI 7</vt:lpstr>
      <vt:lpstr>KPI 8</vt:lpstr>
      <vt:lpstr>KPI 8</vt:lpstr>
      <vt:lpstr>Airlines Dashboard</vt:lpstr>
      <vt:lpstr>Suggestions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SHALABH</dc:creator>
  <cp:lastModifiedBy>SHALABH</cp:lastModifiedBy>
  <cp:revision>29</cp:revision>
  <dcterms:created xsi:type="dcterms:W3CDTF">2023-12-21T10:30:44Z</dcterms:created>
  <dcterms:modified xsi:type="dcterms:W3CDTF">2023-12-22T14:26:57Z</dcterms:modified>
</cp:coreProperties>
</file>

<file path=docProps/thumbnail.jpeg>
</file>